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8" r:id="rId6"/>
    <p:sldId id="259" r:id="rId7"/>
    <p:sldId id="263" r:id="rId8"/>
    <p:sldId id="288" r:id="rId9"/>
    <p:sldId id="314" r:id="rId10"/>
    <p:sldId id="289" r:id="rId11"/>
    <p:sldId id="312" r:id="rId12"/>
    <p:sldId id="315" r:id="rId13"/>
    <p:sldId id="316" r:id="rId14"/>
    <p:sldId id="313" r:id="rId15"/>
    <p:sldId id="317" r:id="rId16"/>
    <p:sldId id="319" r:id="rId17"/>
    <p:sldId id="320" r:id="rId18"/>
    <p:sldId id="401" r:id="rId19"/>
    <p:sldId id="267" r:id="rId20"/>
    <p:sldId id="321" r:id="rId21"/>
    <p:sldId id="324" r:id="rId22"/>
    <p:sldId id="352" r:id="rId23"/>
    <p:sldId id="322" r:id="rId24"/>
    <p:sldId id="355" r:id="rId25"/>
    <p:sldId id="353" r:id="rId26"/>
    <p:sldId id="323" r:id="rId27"/>
    <p:sldId id="351" r:id="rId28"/>
    <p:sldId id="326" r:id="rId29"/>
    <p:sldId id="356" r:id="rId30"/>
    <p:sldId id="358" r:id="rId31"/>
    <p:sldId id="361" r:id="rId32"/>
    <p:sldId id="362" r:id="rId33"/>
    <p:sldId id="402" r:id="rId34"/>
    <p:sldId id="357" r:id="rId35"/>
    <p:sldId id="363" r:id="rId36"/>
    <p:sldId id="364" r:id="rId37"/>
    <p:sldId id="365" r:id="rId38"/>
    <p:sldId id="367" r:id="rId39"/>
    <p:sldId id="368"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257" r:id="rId70"/>
    <p:sldId id="453" r:id="rId71"/>
    <p:sldId id="454" r:id="rId72"/>
    <p:sldId id="455" r:id="rId73"/>
    <p:sldId id="456" r:id="rId74"/>
    <p:sldId id="457" r:id="rId75"/>
    <p:sldId id="458" r:id="rId76"/>
    <p:sldId id="459" r:id="rId77"/>
    <p:sldId id="460" r:id="rId78"/>
    <p:sldId id="461" r:id="rId79"/>
    <p:sldId id="462" r:id="rId80"/>
    <p:sldId id="463" r:id="rId81"/>
    <p:sldId id="464" r:id="rId82"/>
    <p:sldId id="465" r:id="rId83"/>
    <p:sldId id="466" r:id="rId84"/>
    <p:sldId id="467" r:id="rId85"/>
    <p:sldId id="468" r:id="rId86"/>
    <p:sldId id="469" r:id="rId87"/>
    <p:sldId id="470" r:id="rId88"/>
    <p:sldId id="471" r:id="rId89"/>
    <p:sldId id="472" r:id="rId90"/>
    <p:sldId id="473" r:id="rId91"/>
    <p:sldId id="474" r:id="rId92"/>
    <p:sldId id="475" r:id="rId93"/>
    <p:sldId id="476" r:id="rId94"/>
    <p:sldId id="477" r:id="rId95"/>
    <p:sldId id="478" r:id="rId96"/>
    <p:sldId id="479" r:id="rId97"/>
    <p:sldId id="480" r:id="rId98"/>
    <p:sldId id="481" r:id="rId99"/>
    <p:sldId id="482" r:id="rId100"/>
  </p:sldIdLst>
  <p:sldSz cx="12192000" cy="6858000"/>
  <p:notesSz cx="6858000" cy="9144000"/>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1A3"/>
    <a:srgbClr val="92D54A"/>
    <a:srgbClr val="31738B"/>
    <a:srgbClr val="04C359"/>
    <a:srgbClr val="18826E"/>
    <a:srgbClr val="02AD4F"/>
    <a:srgbClr val="007600"/>
    <a:srgbClr val="68C723"/>
    <a:srgbClr val="63C61D"/>
    <a:srgbClr val="01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402" y="-1314"/>
      </p:cViewPr>
      <p:guideLst>
        <p:guide orient="horz" pos="2121"/>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4" Type="http://schemas.openxmlformats.org/officeDocument/2006/relationships/tags" Target="tags/tag3.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2CC4D-A568-4C36-8F6B-A191B119C4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F511F-D6D0-4A6C-B4BD-18B0FA8A95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
        <p:nvSpPr>
          <p:cNvPr id="9" name="TextBox 8"/>
          <p:cNvSpPr txBox="1"/>
          <p:nvPr userDrawn="1"/>
        </p:nvSpPr>
        <p:spPr>
          <a:xfrm>
            <a:off x="1907705" y="620569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B1A3"/>
        </a:solidFill>
        <a:effectLst/>
      </p:bgPr>
    </p:bg>
    <p:spTree>
      <p:nvGrpSpPr>
        <p:cNvPr id="1" name=""/>
        <p:cNvGrpSpPr/>
        <p:nvPr/>
      </p:nvGrpSpPr>
      <p:grpSpPr>
        <a:xfrm>
          <a:off x="0" y="0"/>
          <a:ext cx="0" cy="0"/>
          <a:chOff x="0" y="0"/>
          <a:chExt cx="0" cy="0"/>
        </a:xfrm>
      </p:grpSpPr>
      <p:sp>
        <p:nvSpPr>
          <p:cNvPr id="7" name="矩形 6"/>
          <p:cNvSpPr/>
          <p:nvPr userDrawn="1"/>
        </p:nvSpPr>
        <p:spPr>
          <a:xfrm>
            <a:off x="0" y="0"/>
            <a:ext cx="2317072" cy="1997476"/>
          </a:xfrm>
          <a:prstGeom prst="rect">
            <a:avLst/>
          </a:prstGeom>
          <a:solidFill>
            <a:srgbClr val="317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 name="矩形 7"/>
          <p:cNvSpPr/>
          <p:nvPr userDrawn="1"/>
        </p:nvSpPr>
        <p:spPr>
          <a:xfrm>
            <a:off x="9874928" y="4860524"/>
            <a:ext cx="2317072" cy="1997476"/>
          </a:xfrm>
          <a:prstGeom prst="rect">
            <a:avLst/>
          </a:prstGeom>
          <a:solidFill>
            <a:srgbClr val="317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a:p>
        </p:txBody>
      </p:sp>
      <p:sp>
        <p:nvSpPr>
          <p:cNvPr id="9" name="矩形 8"/>
          <p:cNvSpPr/>
          <p:nvPr userDrawn="1"/>
        </p:nvSpPr>
        <p:spPr>
          <a:xfrm>
            <a:off x="474955" y="534879"/>
            <a:ext cx="11242090" cy="5788241"/>
          </a:xfrm>
          <a:prstGeom prst="rect">
            <a:avLst/>
          </a:prstGeom>
          <a:solidFill>
            <a:schemeClr val="bg1"/>
          </a:solidFill>
          <a:ln w="31750" cmpd="thickThi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tags" Target="../tags/tag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05760" y="2125980"/>
            <a:ext cx="6919595" cy="1383665"/>
          </a:xfrm>
          <a:prstGeom prst="rect">
            <a:avLst/>
          </a:prstGeom>
          <a:noFill/>
        </p:spPr>
        <p:txBody>
          <a:bodyPr wrap="square" rtlCol="0">
            <a:spAutoFit/>
          </a:bodyPr>
          <a:lstStyle/>
          <a:p>
            <a:pPr algn="ctr"/>
            <a:r>
              <a:rPr lang="zh-CN" altLang="en-US" sz="4800" dirty="0">
                <a:cs typeface="+mn-ea"/>
                <a:sym typeface="+mn-lt"/>
              </a:rPr>
              <a:t>知识图谱原理与应用</a:t>
            </a:r>
            <a:endParaRPr lang="zh-CN" altLang="en-US" sz="3600" dirty="0">
              <a:cs typeface="+mn-ea"/>
              <a:sym typeface="+mn-lt"/>
            </a:endParaRPr>
          </a:p>
          <a:p>
            <a:pPr algn="r"/>
            <a:r>
              <a:rPr lang="en-US" altLang="zh-CN" sz="3600" dirty="0">
                <a:cs typeface="+mn-ea"/>
                <a:sym typeface="+mn-lt"/>
              </a:rPr>
              <a:t>    </a:t>
            </a:r>
            <a:r>
              <a:rPr lang="en-US" altLang="zh-CN" sz="2400" dirty="0">
                <a:cs typeface="+mn-ea"/>
                <a:sym typeface="+mn-lt"/>
              </a:rPr>
              <a:t>——</a:t>
            </a:r>
            <a:r>
              <a:rPr lang="zh-CN" altLang="en-US" sz="2400" dirty="0">
                <a:cs typeface="+mn-ea"/>
                <a:sym typeface="+mn-lt"/>
              </a:rPr>
              <a:t>第十章实践中的知识图谱</a:t>
            </a:r>
            <a:endParaRPr lang="zh-CN" altLang="en-US" sz="2400" dirty="0">
              <a:cs typeface="+mn-ea"/>
              <a:sym typeface="+mn-lt"/>
            </a:endParaRPr>
          </a:p>
        </p:txBody>
      </p:sp>
      <p:sp>
        <p:nvSpPr>
          <p:cNvPr id="7" name="矩形 6"/>
          <p:cNvSpPr/>
          <p:nvPr/>
        </p:nvSpPr>
        <p:spPr>
          <a:xfrm>
            <a:off x="3048000" y="3993915"/>
            <a:ext cx="6096000" cy="706755"/>
          </a:xfrm>
          <a:prstGeom prst="rect">
            <a:avLst/>
          </a:prstGeom>
        </p:spPr>
        <p:txBody>
          <a:bodyPr>
            <a:spAutoFit/>
          </a:bodyPr>
          <a:lstStyle/>
          <a:p>
            <a:pPr algn="ctr">
              <a:lnSpc>
                <a:spcPct val="200000"/>
              </a:lnSpc>
            </a:pPr>
            <a:r>
              <a:rPr lang="zh-CN" altLang="en-US" sz="2000" dirty="0">
                <a:cs typeface="+mn-ea"/>
                <a:sym typeface="+mn-lt"/>
              </a:rPr>
              <a:t>汇报人：王馨雪、丁宁、张丹丹</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8" name="矩形 7"/>
          <p:cNvSpPr/>
          <p:nvPr/>
        </p:nvSpPr>
        <p:spPr>
          <a:xfrm>
            <a:off x="1435100" y="1736090"/>
            <a:ext cx="4351655" cy="521970"/>
          </a:xfrm>
          <a:prstGeom prst="rect">
            <a:avLst/>
          </a:prstGeom>
        </p:spPr>
        <p:txBody>
          <a:bodyPr wrap="square">
            <a:spAutoFit/>
          </a:bodyPr>
          <a:p>
            <a:pPr algn="l">
              <a:lnSpc>
                <a:spcPct val="140000"/>
              </a:lnSpc>
            </a:pPr>
            <a:r>
              <a:rPr sz="2000" dirty="0">
                <a:cs typeface="+mn-ea"/>
                <a:sym typeface="+mn-lt"/>
              </a:rPr>
              <a:t>DBpedia优点</a:t>
            </a:r>
            <a:r>
              <a:rPr lang="zh-CN" sz="2000" dirty="0">
                <a:cs typeface="+mn-ea"/>
                <a:sym typeface="+mn-lt"/>
              </a:rPr>
              <a:t>：</a:t>
            </a:r>
            <a:endParaRPr lang="zh-CN" sz="2000" dirty="0">
              <a:cs typeface="+mn-ea"/>
              <a:sym typeface="+mn-lt"/>
            </a:endParaRPr>
          </a:p>
        </p:txBody>
      </p:sp>
      <p:grpSp>
        <p:nvGrpSpPr>
          <p:cNvPr id="12" name="组合 11"/>
          <p:cNvGrpSpPr/>
          <p:nvPr/>
        </p:nvGrpSpPr>
        <p:grpSpPr>
          <a:xfrm rot="0">
            <a:off x="1965960" y="2472690"/>
            <a:ext cx="3339465" cy="1574800"/>
            <a:chOff x="2680" y="6524"/>
            <a:chExt cx="5259" cy="2480"/>
          </a:xfrm>
        </p:grpSpPr>
        <p:sp>
          <p:nvSpPr>
            <p:cNvPr id="16" name="文本框 15"/>
            <p:cNvSpPr txBox="1"/>
            <p:nvPr/>
          </p:nvSpPr>
          <p:spPr>
            <a:xfrm>
              <a:off x="3651" y="6524"/>
              <a:ext cx="1703" cy="628"/>
            </a:xfrm>
            <a:prstGeom prst="rect">
              <a:avLst/>
            </a:prstGeom>
            <a:noFill/>
          </p:spPr>
          <p:txBody>
            <a:bodyPr wrap="square" rtlCol="0">
              <a:spAutoFit/>
            </a:bodyPr>
            <a:p>
              <a:pPr algn="dist"/>
              <a:r>
                <a:rPr lang="zh-CN" altLang="en-US" sz="2000" b="1" dirty="0">
                  <a:cs typeface="+mn-ea"/>
                  <a:sym typeface="+mn-lt"/>
                </a:rPr>
                <a:t>多领域</a:t>
              </a:r>
              <a:endParaRPr lang="zh-CN" altLang="en-US" sz="2000" b="1" dirty="0">
                <a:cs typeface="+mn-ea"/>
                <a:sym typeface="+mn-lt"/>
              </a:endParaRPr>
            </a:p>
          </p:txBody>
        </p:sp>
        <p:sp>
          <p:nvSpPr>
            <p:cNvPr id="3" name="菱形 2"/>
            <p:cNvSpPr/>
            <p:nvPr/>
          </p:nvSpPr>
          <p:spPr>
            <a:xfrm>
              <a:off x="2680" y="664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51" y="7521"/>
              <a:ext cx="1703" cy="628"/>
            </a:xfrm>
            <a:prstGeom prst="rect">
              <a:avLst/>
            </a:prstGeom>
            <a:noFill/>
          </p:spPr>
          <p:txBody>
            <a:bodyPr wrap="square" rtlCol="0">
              <a:spAutoFit/>
            </a:bodyPr>
            <a:p>
              <a:pPr algn="dist"/>
              <a:r>
                <a:rPr lang="zh-CN" altLang="en-US" sz="2000" b="1" dirty="0">
                  <a:cs typeface="+mn-ea"/>
                  <a:sym typeface="+mn-lt"/>
                </a:rPr>
                <a:t>多语言</a:t>
              </a:r>
              <a:endParaRPr lang="zh-CN" altLang="en-US" sz="2000" b="1" dirty="0">
                <a:cs typeface="+mn-ea"/>
                <a:sym typeface="+mn-lt"/>
              </a:endParaRPr>
            </a:p>
          </p:txBody>
        </p:sp>
        <p:sp>
          <p:nvSpPr>
            <p:cNvPr id="9" name="文本框 8"/>
            <p:cNvSpPr txBox="1"/>
            <p:nvPr/>
          </p:nvSpPr>
          <p:spPr>
            <a:xfrm>
              <a:off x="3651" y="8376"/>
              <a:ext cx="4288" cy="628"/>
            </a:xfrm>
            <a:prstGeom prst="rect">
              <a:avLst/>
            </a:prstGeom>
            <a:noFill/>
          </p:spPr>
          <p:txBody>
            <a:bodyPr wrap="square" rtlCol="0">
              <a:spAutoFit/>
            </a:bodyPr>
            <a:p>
              <a:pPr algn="dist"/>
              <a:r>
                <a:rPr lang="zh-CN" altLang="en-US" sz="2000" b="1" dirty="0">
                  <a:cs typeface="+mn-ea"/>
                  <a:sym typeface="+mn-lt"/>
                </a:rPr>
                <a:t>代表了真正的社区协议</a:t>
              </a:r>
              <a:endParaRPr lang="zh-CN" altLang="en-US" sz="2000" b="1" dirty="0">
                <a:cs typeface="+mn-ea"/>
                <a:sym typeface="+mn-lt"/>
              </a:endParaRPr>
            </a:p>
          </p:txBody>
        </p:sp>
        <p:sp>
          <p:nvSpPr>
            <p:cNvPr id="10" name="菱形 9"/>
            <p:cNvSpPr/>
            <p:nvPr/>
          </p:nvSpPr>
          <p:spPr>
            <a:xfrm>
              <a:off x="2680" y="7608"/>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2680" y="846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8" name="矩形 7"/>
          <p:cNvSpPr/>
          <p:nvPr/>
        </p:nvSpPr>
        <p:spPr>
          <a:xfrm>
            <a:off x="1435100" y="1736090"/>
            <a:ext cx="9605010" cy="953135"/>
          </a:xfrm>
          <a:prstGeom prst="rect">
            <a:avLst/>
          </a:prstGeom>
        </p:spPr>
        <p:txBody>
          <a:bodyPr wrap="square">
            <a:spAutoFit/>
          </a:bodyPr>
          <a:p>
            <a:pPr algn="l">
              <a:lnSpc>
                <a:spcPct val="140000"/>
              </a:lnSpc>
            </a:pPr>
            <a:r>
              <a:rPr sz="2000" dirty="0">
                <a:cs typeface="+mn-ea"/>
                <a:sym typeface="+mn-lt"/>
              </a:rPr>
              <a:t>目前涵盖768个类，DBpedia 本体目前包含约 4，233，000 个实例。下表列出了本体中多个类的实例数：</a:t>
            </a:r>
            <a:endParaRPr sz="2000" dirty="0">
              <a:cs typeface="+mn-ea"/>
              <a:sym typeface="+mn-lt"/>
            </a:endParaRPr>
          </a:p>
        </p:txBody>
      </p:sp>
      <p:pic>
        <p:nvPicPr>
          <p:cNvPr id="2" name="图片 1"/>
          <p:cNvPicPr>
            <a:picLocks noChangeAspect="1"/>
          </p:cNvPicPr>
          <p:nvPr/>
        </p:nvPicPr>
        <p:blipFill>
          <a:blip r:embed="rId1"/>
          <a:stretch>
            <a:fillRect/>
          </a:stretch>
        </p:blipFill>
        <p:spPr>
          <a:xfrm>
            <a:off x="1435100" y="2771775"/>
            <a:ext cx="3759200" cy="2673985"/>
          </a:xfrm>
          <a:prstGeom prst="rect">
            <a:avLst/>
          </a:prstGeom>
        </p:spPr>
      </p:pic>
      <p:pic>
        <p:nvPicPr>
          <p:cNvPr id="7" name="图片 6"/>
          <p:cNvPicPr>
            <a:picLocks noChangeAspect="1"/>
          </p:cNvPicPr>
          <p:nvPr/>
        </p:nvPicPr>
        <p:blipFill>
          <a:blip r:embed="rId2"/>
          <a:stretch>
            <a:fillRect/>
          </a:stretch>
        </p:blipFill>
        <p:spPr>
          <a:xfrm>
            <a:off x="6814185" y="2771775"/>
            <a:ext cx="3569335" cy="271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YAGO</a:t>
            </a:r>
            <a:endParaRPr lang="zh-CN" altLang="en-US" sz="3600" dirty="0">
              <a:cs typeface="+mn-ea"/>
              <a:sym typeface="+mn-lt"/>
            </a:endParaRPr>
          </a:p>
        </p:txBody>
      </p:sp>
      <p:sp>
        <p:nvSpPr>
          <p:cNvPr id="8" name="矩形 7"/>
          <p:cNvSpPr/>
          <p:nvPr/>
        </p:nvSpPr>
        <p:spPr>
          <a:xfrm>
            <a:off x="1385570" y="1807210"/>
            <a:ext cx="9197975" cy="953135"/>
          </a:xfrm>
          <a:prstGeom prst="rect">
            <a:avLst/>
          </a:prstGeom>
        </p:spPr>
        <p:txBody>
          <a:bodyPr wrap="square">
            <a:spAutoFit/>
          </a:bodyPr>
          <a:p>
            <a:pPr algn="l">
              <a:lnSpc>
                <a:spcPct val="140000"/>
              </a:lnSpc>
            </a:pPr>
            <a:r>
              <a:rPr sz="2000" dirty="0">
                <a:cs typeface="+mn-ea"/>
                <a:sym typeface="+mn-lt"/>
              </a:rPr>
              <a:t>YAGO</a:t>
            </a:r>
            <a:r>
              <a:rPr lang="zh-CN" sz="2000" dirty="0">
                <a:cs typeface="+mn-ea"/>
                <a:sym typeface="+mn-lt"/>
              </a:rPr>
              <a:t>融合</a:t>
            </a:r>
            <a:r>
              <a:rPr lang="en-US" altLang="zh-CN" sz="2000" dirty="0">
                <a:cs typeface="+mn-ea"/>
                <a:sym typeface="+mn-lt"/>
              </a:rPr>
              <a:t>WordNet</a:t>
            </a:r>
            <a:r>
              <a:rPr lang="zh-CN" altLang="en-US" sz="2000" dirty="0">
                <a:cs typeface="+mn-ea"/>
                <a:sym typeface="+mn-lt"/>
              </a:rPr>
              <a:t>和</a:t>
            </a:r>
            <a:r>
              <a:rPr lang="en-US" altLang="zh-CN" sz="2000" dirty="0">
                <a:cs typeface="+mn-ea"/>
                <a:sym typeface="+mn-lt"/>
              </a:rPr>
              <a:t>Wikipedia,</a:t>
            </a:r>
            <a:r>
              <a:rPr sz="2000" dirty="0">
                <a:cs typeface="+mn-ea"/>
                <a:sym typeface="+mn-lt"/>
              </a:rPr>
              <a:t>从维基百科中提取图结构化数据，以创建一个“具有高质量和覆盖面的轻量级和可扩展的本体论</a:t>
            </a:r>
            <a:r>
              <a:rPr lang="en-US" sz="2000" dirty="0">
                <a:cs typeface="+mn-ea"/>
                <a:sym typeface="+mn-lt"/>
              </a:rPr>
              <a:t>“</a:t>
            </a:r>
            <a:r>
              <a:rPr sz="2000" dirty="0">
                <a:cs typeface="+mn-ea"/>
                <a:sym typeface="+mn-lt"/>
              </a:rPr>
              <a:t>。</a:t>
            </a:r>
            <a:endParaRPr sz="2000" dirty="0">
              <a:cs typeface="+mn-ea"/>
              <a:sym typeface="+mn-lt"/>
            </a:endParaRPr>
          </a:p>
        </p:txBody>
      </p:sp>
      <p:sp>
        <p:nvSpPr>
          <p:cNvPr id="2" name="流程图: 终止 1"/>
          <p:cNvSpPr/>
          <p:nvPr/>
        </p:nvSpPr>
        <p:spPr>
          <a:xfrm>
            <a:off x="1808480" y="34696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机器翻译</a:t>
            </a:r>
            <a:endParaRPr lang="zh-CN" altLang="en-US"/>
          </a:p>
        </p:txBody>
      </p:sp>
      <p:sp>
        <p:nvSpPr>
          <p:cNvPr id="7" name="流程图: 终止 6"/>
          <p:cNvSpPr/>
          <p:nvPr/>
        </p:nvSpPr>
        <p:spPr>
          <a:xfrm>
            <a:off x="5191760" y="34696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词义消歧</a:t>
            </a:r>
            <a:endParaRPr lang="zh-CN" altLang="en-US"/>
          </a:p>
        </p:txBody>
      </p:sp>
      <p:sp>
        <p:nvSpPr>
          <p:cNvPr id="13" name="流程图: 终止 12"/>
          <p:cNvSpPr/>
          <p:nvPr/>
        </p:nvSpPr>
        <p:spPr>
          <a:xfrm>
            <a:off x="8417560" y="34696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查询扩展</a:t>
            </a:r>
            <a:endParaRPr lang="zh-CN" altLang="en-US"/>
          </a:p>
        </p:txBody>
      </p:sp>
      <p:sp>
        <p:nvSpPr>
          <p:cNvPr id="14" name="流程图: 终止 13"/>
          <p:cNvSpPr/>
          <p:nvPr/>
        </p:nvSpPr>
        <p:spPr>
          <a:xfrm>
            <a:off x="8417560" y="44094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信息集成</a:t>
            </a:r>
            <a:endParaRPr lang="zh-CN" altLang="en-US"/>
          </a:p>
        </p:txBody>
      </p:sp>
      <p:sp>
        <p:nvSpPr>
          <p:cNvPr id="15" name="流程图: 终止 14"/>
          <p:cNvSpPr/>
          <p:nvPr/>
        </p:nvSpPr>
        <p:spPr>
          <a:xfrm>
            <a:off x="5191760" y="44094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数据清理</a:t>
            </a:r>
            <a:endParaRPr lang="zh-CN" altLang="en-US"/>
          </a:p>
        </p:txBody>
      </p:sp>
      <p:sp>
        <p:nvSpPr>
          <p:cNvPr id="17" name="流程图: 终止 16"/>
          <p:cNvSpPr/>
          <p:nvPr/>
        </p:nvSpPr>
        <p:spPr>
          <a:xfrm>
            <a:off x="1808480" y="4409440"/>
            <a:ext cx="1584960" cy="487680"/>
          </a:xfrm>
          <a:prstGeom prst="flowChartTerminator">
            <a:avLst/>
          </a:prstGeom>
          <a:solidFill>
            <a:srgbClr val="2DB1A3"/>
          </a:solidFill>
          <a:ln>
            <a:solidFill>
              <a:srgbClr val="3173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文档分类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857039"/>
            <a:ext cx="4323425" cy="645160"/>
          </a:xfrm>
          <a:prstGeom prst="rect">
            <a:avLst/>
          </a:prstGeom>
          <a:noFill/>
        </p:spPr>
        <p:txBody>
          <a:bodyPr wrap="square" rtlCol="0">
            <a:spAutoFit/>
          </a:bodyPr>
          <a:lstStyle/>
          <a:p>
            <a:pPr algn="ctr"/>
            <a:r>
              <a:rPr lang="en-US" altLang="zh-CN" sz="3600" dirty="0">
                <a:cs typeface="+mn-ea"/>
                <a:sym typeface="+mn-lt"/>
              </a:rPr>
              <a:t>YAGO</a:t>
            </a:r>
            <a:endParaRPr lang="zh-CN" altLang="en-US" sz="3600" dirty="0">
              <a:cs typeface="+mn-ea"/>
              <a:sym typeface="+mn-lt"/>
            </a:endParaRPr>
          </a:p>
        </p:txBody>
      </p:sp>
      <p:sp>
        <p:nvSpPr>
          <p:cNvPr id="8" name="矩形 7"/>
          <p:cNvSpPr/>
          <p:nvPr/>
        </p:nvSpPr>
        <p:spPr>
          <a:xfrm>
            <a:off x="1497330" y="1501140"/>
            <a:ext cx="9197975" cy="953135"/>
          </a:xfrm>
          <a:prstGeom prst="rect">
            <a:avLst/>
          </a:prstGeom>
        </p:spPr>
        <p:txBody>
          <a:bodyPr wrap="square">
            <a:spAutoFit/>
          </a:bodyPr>
          <a:p>
            <a:pPr algn="l">
              <a:lnSpc>
                <a:spcPct val="140000"/>
              </a:lnSpc>
            </a:pPr>
            <a:r>
              <a:rPr sz="2000" dirty="0">
                <a:cs typeface="+mn-ea"/>
                <a:sym typeface="+mn-lt"/>
              </a:rPr>
              <a:t>YAGO是一个知识库，即具有有关现实世界知识的数据库。YAGO包含两个实体以及这些实体之间的关系</a:t>
            </a:r>
            <a:r>
              <a:rPr lang="zh-CN" sz="2000" dirty="0">
                <a:cs typeface="+mn-ea"/>
                <a:sym typeface="+mn-lt"/>
              </a:rPr>
              <a:t>。</a:t>
            </a:r>
            <a:r>
              <a:rPr sz="2000" dirty="0">
                <a:cs typeface="+mn-ea"/>
                <a:sym typeface="+mn-lt"/>
              </a:rPr>
              <a:t>YAGO包含超过5000万个实体和20亿个</a:t>
            </a:r>
            <a:r>
              <a:rPr lang="zh-CN" sz="2000" dirty="0">
                <a:cs typeface="+mn-ea"/>
                <a:sym typeface="+mn-lt"/>
              </a:rPr>
              <a:t>三元组知识</a:t>
            </a:r>
            <a:r>
              <a:rPr sz="2000" dirty="0">
                <a:cs typeface="+mn-ea"/>
                <a:sym typeface="+mn-lt"/>
              </a:rPr>
              <a:t>。</a:t>
            </a:r>
            <a:endParaRPr sz="2000" dirty="0">
              <a:cs typeface="+mn-ea"/>
              <a:sym typeface="+mn-lt"/>
            </a:endParaRPr>
          </a:p>
        </p:txBody>
      </p:sp>
      <p:sp>
        <p:nvSpPr>
          <p:cNvPr id="9" name="菱形 8"/>
          <p:cNvSpPr/>
          <p:nvPr/>
        </p:nvSpPr>
        <p:spPr>
          <a:xfrm>
            <a:off x="1176020" y="163893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菱形 1"/>
          <p:cNvSpPr/>
          <p:nvPr/>
        </p:nvSpPr>
        <p:spPr>
          <a:xfrm>
            <a:off x="1176020" y="295211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97330" y="2952115"/>
            <a:ext cx="9197975" cy="953135"/>
          </a:xfrm>
          <a:prstGeom prst="rect">
            <a:avLst/>
          </a:prstGeom>
        </p:spPr>
        <p:txBody>
          <a:bodyPr wrap="square">
            <a:spAutoFit/>
          </a:bodyPr>
          <a:p>
            <a:pPr algn="l">
              <a:lnSpc>
                <a:spcPct val="140000"/>
              </a:lnSpc>
            </a:pPr>
            <a:r>
              <a:rPr sz="2000" dirty="0">
                <a:cs typeface="+mn-ea"/>
                <a:sym typeface="+mn-lt"/>
              </a:rPr>
              <a:t>YAGO将其实体排列成类：猫王属于人类，巴黎属于城市类。这些类按分类法排列：城市类是人口稠密地点类的子类，该类是地理位置的子类。</a:t>
            </a:r>
            <a:endParaRPr sz="2000" dirty="0">
              <a:cs typeface="+mn-ea"/>
              <a:sym typeface="+mn-lt"/>
            </a:endParaRPr>
          </a:p>
        </p:txBody>
      </p:sp>
      <p:sp>
        <p:nvSpPr>
          <p:cNvPr id="5" name="矩形 4"/>
          <p:cNvSpPr/>
          <p:nvPr/>
        </p:nvSpPr>
        <p:spPr>
          <a:xfrm>
            <a:off x="1496695" y="4380230"/>
            <a:ext cx="9197975" cy="953135"/>
          </a:xfrm>
          <a:prstGeom prst="rect">
            <a:avLst/>
          </a:prstGeom>
        </p:spPr>
        <p:txBody>
          <a:bodyPr wrap="square">
            <a:spAutoFit/>
          </a:bodyPr>
          <a:p>
            <a:pPr algn="l">
              <a:lnSpc>
                <a:spcPct val="140000"/>
              </a:lnSpc>
            </a:pPr>
            <a:r>
              <a:rPr sz="2000" dirty="0">
                <a:cs typeface="+mn-ea"/>
                <a:sym typeface="+mn-lt"/>
              </a:rPr>
              <a:t>YAGO定义了哪些实体之间可以保持哪些关系：例如，出生地是可以在人和地方之间保持的关系。这些关系的定义以及分类学称为本体。</a:t>
            </a:r>
            <a:endParaRPr sz="2000" dirty="0">
              <a:cs typeface="+mn-ea"/>
              <a:sym typeface="+mn-lt"/>
            </a:endParaRPr>
          </a:p>
        </p:txBody>
      </p:sp>
      <p:sp>
        <p:nvSpPr>
          <p:cNvPr id="7" name="菱形 6"/>
          <p:cNvSpPr/>
          <p:nvPr/>
        </p:nvSpPr>
        <p:spPr>
          <a:xfrm>
            <a:off x="1176020" y="448945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771727" y="948479"/>
            <a:ext cx="4323425" cy="645160"/>
          </a:xfrm>
          <a:prstGeom prst="rect">
            <a:avLst/>
          </a:prstGeom>
          <a:noFill/>
        </p:spPr>
        <p:txBody>
          <a:bodyPr wrap="square" rtlCol="0">
            <a:spAutoFit/>
          </a:bodyPr>
          <a:lstStyle/>
          <a:p>
            <a:pPr algn="ctr"/>
            <a:r>
              <a:rPr lang="en-US" altLang="zh-CN" sz="3600" dirty="0">
                <a:cs typeface="+mn-ea"/>
                <a:sym typeface="+mn-lt"/>
              </a:rPr>
              <a:t>YAGO</a:t>
            </a:r>
            <a:endParaRPr lang="zh-CN" altLang="en-US" sz="3600" dirty="0">
              <a:cs typeface="+mn-ea"/>
              <a:sym typeface="+mn-lt"/>
            </a:endParaRPr>
          </a:p>
        </p:txBody>
      </p:sp>
      <p:grpSp>
        <p:nvGrpSpPr>
          <p:cNvPr id="15" name="组合 14"/>
          <p:cNvGrpSpPr/>
          <p:nvPr/>
        </p:nvGrpSpPr>
        <p:grpSpPr>
          <a:xfrm>
            <a:off x="925195" y="1725295"/>
            <a:ext cx="10341610" cy="3912235"/>
            <a:chOff x="1642" y="2861"/>
            <a:chExt cx="16286" cy="6161"/>
          </a:xfrm>
        </p:grpSpPr>
        <p:sp>
          <p:nvSpPr>
            <p:cNvPr id="8" name="矩形 7"/>
            <p:cNvSpPr/>
            <p:nvPr/>
          </p:nvSpPr>
          <p:spPr>
            <a:xfrm>
              <a:off x="2276" y="2861"/>
              <a:ext cx="15652" cy="1501"/>
            </a:xfrm>
            <a:prstGeom prst="rect">
              <a:avLst/>
            </a:prstGeom>
          </p:spPr>
          <p:txBody>
            <a:bodyPr wrap="square">
              <a:spAutoFit/>
            </a:bodyPr>
            <a:p>
              <a:pPr algn="l">
                <a:lnSpc>
                  <a:spcPct val="140000"/>
                </a:lnSpc>
              </a:pPr>
              <a:r>
                <a:rPr sz="2000" dirty="0">
                  <a:cs typeface="+mn-ea"/>
                  <a:sym typeface="+mn-lt"/>
                </a:rPr>
                <a:t>YAGO 中的所有标识符都是人类可读的，所有实体都至少属于一个类，并且仅保留具有足够实例的类和属性。</a:t>
              </a:r>
              <a:endParaRPr sz="2000" dirty="0">
                <a:cs typeface="+mn-ea"/>
                <a:sym typeface="+mn-lt"/>
              </a:endParaRPr>
            </a:p>
          </p:txBody>
        </p:sp>
        <p:sp>
          <p:nvSpPr>
            <p:cNvPr id="3" name="菱形 2"/>
            <p:cNvSpPr/>
            <p:nvPr/>
          </p:nvSpPr>
          <p:spPr>
            <a:xfrm>
              <a:off x="1642" y="297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菱形 9"/>
            <p:cNvSpPr/>
            <p:nvPr/>
          </p:nvSpPr>
          <p:spPr>
            <a:xfrm>
              <a:off x="1642" y="4709"/>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1642" y="6217"/>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2276" y="4713"/>
              <a:ext cx="15652" cy="1501"/>
            </a:xfrm>
            <a:prstGeom prst="rect">
              <a:avLst/>
            </a:prstGeom>
          </p:spPr>
          <p:txBody>
            <a:bodyPr wrap="square">
              <a:spAutoFit/>
            </a:bodyPr>
            <a:p>
              <a:pPr algn="l">
                <a:lnSpc>
                  <a:spcPct val="140000"/>
                </a:lnSpc>
              </a:pPr>
              <a:r>
                <a:rPr lang="en-US" sz="2000" dirty="0">
                  <a:cs typeface="+mn-ea"/>
                  <a:sym typeface="+mn-lt"/>
                </a:rPr>
                <a:t>YAGO</a:t>
              </a:r>
              <a:r>
                <a:rPr sz="2000" dirty="0">
                  <a:cs typeface="+mn-ea"/>
                  <a:sym typeface="+mn-lt"/>
                </a:rPr>
                <a:t>提供了在RDFS中定义的词汇表；该模型允许将单词表示为实体，捕获同义词和歧义</a:t>
              </a:r>
              <a:endParaRPr sz="2000" dirty="0">
                <a:cs typeface="+mn-ea"/>
                <a:sym typeface="+mn-lt"/>
              </a:endParaRPr>
            </a:p>
          </p:txBody>
        </p:sp>
        <p:sp>
          <p:nvSpPr>
            <p:cNvPr id="7" name="矩形 6"/>
            <p:cNvSpPr/>
            <p:nvPr/>
          </p:nvSpPr>
          <p:spPr>
            <a:xfrm>
              <a:off x="2276" y="6214"/>
              <a:ext cx="8611" cy="822"/>
            </a:xfrm>
            <a:prstGeom prst="rect">
              <a:avLst/>
            </a:prstGeom>
          </p:spPr>
          <p:txBody>
            <a:bodyPr wrap="square">
              <a:spAutoFit/>
            </a:bodyPr>
            <a:p>
              <a:pPr algn="l">
                <a:lnSpc>
                  <a:spcPct val="140000"/>
                </a:lnSpc>
              </a:pPr>
              <a:r>
                <a:rPr lang="en-US" sz="2000" dirty="0">
                  <a:cs typeface="+mn-ea"/>
                  <a:sym typeface="+mn-lt"/>
                </a:rPr>
                <a:t>YAGO</a:t>
              </a:r>
              <a:r>
                <a:rPr sz="2000" dirty="0">
                  <a:cs typeface="+mn-ea"/>
                  <a:sym typeface="+mn-lt"/>
                </a:rPr>
                <a:t>进一步支持具体化、n 元关系和数据类型</a:t>
              </a:r>
              <a:endParaRPr sz="2000" dirty="0">
                <a:cs typeface="+mn-ea"/>
                <a:sym typeface="+mn-lt"/>
              </a:endParaRPr>
            </a:p>
          </p:txBody>
        </p:sp>
        <p:sp>
          <p:nvSpPr>
            <p:cNvPr id="13" name="菱形 12"/>
            <p:cNvSpPr/>
            <p:nvPr/>
          </p:nvSpPr>
          <p:spPr>
            <a:xfrm>
              <a:off x="1642" y="7521"/>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2276" y="7521"/>
              <a:ext cx="15651" cy="1501"/>
            </a:xfrm>
            <a:prstGeom prst="rect">
              <a:avLst/>
            </a:prstGeom>
          </p:spPr>
          <p:txBody>
            <a:bodyPr wrap="square">
              <a:spAutoFit/>
            </a:bodyPr>
            <a:p>
              <a:pPr algn="l">
                <a:lnSpc>
                  <a:spcPct val="140000"/>
                </a:lnSpc>
              </a:pPr>
              <a:r>
                <a:rPr sz="2000" dirty="0">
                  <a:cs typeface="+mn-ea"/>
                  <a:sym typeface="+mn-lt"/>
                </a:rPr>
                <a:t>YAGO 中每个边和节点都映射到一个唯一标识符并删除重复元素，以及类型检查，其中消除了无法通过演绎或归纳方法分配给类的节点</a:t>
              </a:r>
              <a:r>
                <a:rPr lang="zh-CN" sz="2000" dirty="0">
                  <a:cs typeface="+mn-ea"/>
                  <a:sym typeface="+mn-lt"/>
                </a:rPr>
                <a:t>。</a:t>
              </a:r>
              <a:endParaRPr lang="zh-CN" sz="20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785919"/>
            <a:ext cx="4323425" cy="645160"/>
          </a:xfrm>
          <a:prstGeom prst="rect">
            <a:avLst/>
          </a:prstGeom>
          <a:noFill/>
        </p:spPr>
        <p:txBody>
          <a:bodyPr wrap="square" rtlCol="0">
            <a:spAutoFit/>
          </a:bodyPr>
          <a:lstStyle/>
          <a:p>
            <a:pPr algn="ctr"/>
            <a:r>
              <a:rPr lang="en-US" altLang="zh-CN" sz="3600" dirty="0">
                <a:cs typeface="+mn-ea"/>
                <a:sym typeface="+mn-lt"/>
              </a:rPr>
              <a:t>YAGO</a:t>
            </a:r>
            <a:endParaRPr lang="zh-CN" altLang="en-US" sz="3600" dirty="0">
              <a:cs typeface="+mn-ea"/>
              <a:sym typeface="+mn-lt"/>
            </a:endParaRPr>
          </a:p>
        </p:txBody>
      </p:sp>
      <p:pic>
        <p:nvPicPr>
          <p:cNvPr id="3" name="图片 2"/>
          <p:cNvPicPr>
            <a:picLocks noChangeAspect="1"/>
          </p:cNvPicPr>
          <p:nvPr/>
        </p:nvPicPr>
        <p:blipFill>
          <a:blip r:embed="rId1"/>
          <a:stretch>
            <a:fillRect/>
          </a:stretch>
        </p:blipFill>
        <p:spPr>
          <a:xfrm>
            <a:off x="1188085" y="1656080"/>
            <a:ext cx="4055745" cy="4135120"/>
          </a:xfrm>
          <a:prstGeom prst="rect">
            <a:avLst/>
          </a:prstGeom>
        </p:spPr>
      </p:pic>
      <p:pic>
        <p:nvPicPr>
          <p:cNvPr id="5" name="图片 4"/>
          <p:cNvPicPr>
            <a:picLocks noChangeAspect="1"/>
          </p:cNvPicPr>
          <p:nvPr/>
        </p:nvPicPr>
        <p:blipFill>
          <a:blip r:embed="rId2"/>
          <a:stretch>
            <a:fillRect/>
          </a:stretch>
        </p:blipFill>
        <p:spPr>
          <a:xfrm>
            <a:off x="6043930" y="2108200"/>
            <a:ext cx="5200650" cy="3230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支持时空上下文和多语言维基百科</a:t>
            </a:r>
            <a:endParaRPr lang="zh-CN" altLang="en-US">
              <a:cs typeface="+mn-ea"/>
              <a:sym typeface="+mn-lt"/>
            </a:endParaRPr>
          </a:p>
        </p:txBody>
      </p:sp>
      <p:grpSp>
        <p:nvGrpSpPr>
          <p:cNvPr id="11" name="组合 10"/>
          <p:cNvGrpSpPr/>
          <p:nvPr/>
        </p:nvGrpSpPr>
        <p:grpSpPr>
          <a:xfrm>
            <a:off x="7320280" y="1830705"/>
            <a:ext cx="4020820" cy="2449830"/>
            <a:chOff x="11528" y="2883"/>
            <a:chExt cx="6332" cy="3858"/>
          </a:xfrm>
        </p:grpSpPr>
        <p:sp>
          <p:nvSpPr>
            <p:cNvPr id="2" name="矩形: 折角 1"/>
            <p:cNvSpPr/>
            <p:nvPr/>
          </p:nvSpPr>
          <p:spPr>
            <a:xfrm>
              <a:off x="11528" y="2883"/>
              <a:ext cx="6333" cy="3859"/>
            </a:xfrm>
            <a:prstGeom prst="foldedCorner">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3732" y="3855"/>
              <a:ext cx="1926" cy="725"/>
            </a:xfrm>
            <a:prstGeom prst="rect">
              <a:avLst/>
            </a:prstGeom>
            <a:noFill/>
          </p:spPr>
          <p:txBody>
            <a:bodyPr wrap="square" rtlCol="0">
              <a:spAutoFit/>
            </a:bodyPr>
            <a:lstStyle/>
            <a:p>
              <a:pPr algn="dist"/>
              <a:r>
                <a:rPr lang="en-US" altLang="zh-CN" sz="2400" b="1" dirty="0">
                  <a:solidFill>
                    <a:schemeClr val="bg1"/>
                  </a:solidFill>
                  <a:cs typeface="+mn-ea"/>
                  <a:sym typeface="+mn-lt"/>
                </a:rPr>
                <a:t>YAGO</a:t>
              </a:r>
              <a:endParaRPr lang="en-US" altLang="zh-CN" sz="2400" b="1" dirty="0">
                <a:solidFill>
                  <a:schemeClr val="bg1"/>
                </a:solidFill>
                <a:cs typeface="+mn-ea"/>
                <a:sym typeface="+mn-lt"/>
              </a:endParaRPr>
            </a:p>
          </p:txBody>
        </p:sp>
        <p:sp>
          <p:nvSpPr>
            <p:cNvPr id="6" name="矩形 5"/>
            <p:cNvSpPr/>
            <p:nvPr/>
          </p:nvSpPr>
          <p:spPr>
            <a:xfrm>
              <a:off x="12671" y="4571"/>
              <a:ext cx="4047" cy="1598"/>
            </a:xfrm>
            <a:prstGeom prst="rect">
              <a:avLst/>
            </a:prstGeom>
          </p:spPr>
          <p:txBody>
            <a:bodyPr wrap="square">
              <a:spAutoFit/>
            </a:bodyPr>
            <a:lstStyle/>
            <a:p>
              <a:pPr algn="ctr">
                <a:lnSpc>
                  <a:spcPct val="150000"/>
                </a:lnSpc>
              </a:pPr>
              <a:r>
                <a:rPr lang="en-US" altLang="zh-CN" sz="4000" b="1" dirty="0">
                  <a:solidFill>
                    <a:schemeClr val="bg1"/>
                  </a:solidFill>
                  <a:cs typeface="+mn-ea"/>
                  <a:sym typeface="+mn-lt"/>
                </a:rPr>
                <a:t>future</a:t>
              </a:r>
              <a:endParaRPr lang="en-US" altLang="zh-CN" sz="4000" b="1" dirty="0">
                <a:solidFill>
                  <a:schemeClr val="bg1"/>
                </a:solidFill>
                <a:cs typeface="+mn-ea"/>
                <a:sym typeface="+mn-lt"/>
              </a:endParaRPr>
            </a:p>
          </p:txBody>
        </p:sp>
      </p:grpSp>
      <p:sp>
        <p:nvSpPr>
          <p:cNvPr id="9" name="矩形 8"/>
          <p:cNvSpPr/>
          <p:nvPr/>
        </p:nvSpPr>
        <p:spPr>
          <a:xfrm>
            <a:off x="751840" y="1830705"/>
            <a:ext cx="6410960" cy="2479040"/>
          </a:xfrm>
          <a:prstGeom prst="rect">
            <a:avLst/>
          </a:prstGeom>
          <a:noFill/>
          <a:ln w="19050">
            <a:solidFill>
              <a:srgbClr val="2DB1A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sym typeface="+mn-ea"/>
              </a:rPr>
              <a:t>YAGO 将在以后的几年中扩展以支持时空上下文和多语言维基百科</a:t>
            </a:r>
            <a:endParaRPr lang="zh-CN" altLang="en-US" sz="240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497330" y="1969135"/>
            <a:ext cx="9197975" cy="953135"/>
          </a:xfrm>
          <a:prstGeom prst="rect">
            <a:avLst/>
          </a:prstGeom>
        </p:spPr>
        <p:txBody>
          <a:bodyPr wrap="square">
            <a:spAutoFit/>
          </a:bodyPr>
          <a:p>
            <a:pPr algn="l">
              <a:lnSpc>
                <a:spcPct val="140000"/>
              </a:lnSpc>
            </a:pPr>
            <a:r>
              <a:rPr sz="2000" dirty="0">
                <a:cs typeface="+mn-ea"/>
                <a:sym typeface="+mn-lt"/>
              </a:rPr>
              <a:t>Freebase 是人类知识的一般集合，旨在解决与语义 Web 的分散性质相关的一些大规模信息集成问题</a:t>
            </a:r>
            <a:r>
              <a:rPr lang="zh-CN" sz="2000" dirty="0">
                <a:cs typeface="+mn-ea"/>
                <a:sym typeface="+mn-lt"/>
              </a:rPr>
              <a:t>。Freebase 直接从人类编辑那里征求意见。</a:t>
            </a:r>
            <a:endParaRPr lang="zh-CN" sz="2000" dirty="0">
              <a:cs typeface="+mn-ea"/>
              <a:sym typeface="+mn-lt"/>
            </a:endParaRPr>
          </a:p>
        </p:txBody>
      </p:sp>
      <p:sp>
        <p:nvSpPr>
          <p:cNvPr id="3" name="菱形 2"/>
          <p:cNvSpPr/>
          <p:nvPr/>
        </p:nvSpPr>
        <p:spPr>
          <a:xfrm>
            <a:off x="1176020" y="196913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497330" y="3585845"/>
            <a:ext cx="9197975" cy="1383665"/>
          </a:xfrm>
          <a:prstGeom prst="rect">
            <a:avLst/>
          </a:prstGeom>
        </p:spPr>
        <p:txBody>
          <a:bodyPr wrap="square">
            <a:spAutoFit/>
          </a:bodyPr>
          <a:p>
            <a:pPr algn="l">
              <a:lnSpc>
                <a:spcPct val="140000"/>
              </a:lnSpc>
            </a:pPr>
            <a:r>
              <a:rPr lang="zh-CN" sz="2000" dirty="0">
                <a:cs typeface="+mn-ea"/>
                <a:sym typeface="+mn-lt"/>
              </a:rPr>
              <a:t>Freebase主要采用社区成员协作方式构建。其主要数据来源包括维基百科Wikipedia、世界名人数据库NNDB、开放音乐数据库MusicBrainz，以及社区用户的贡献等。</a:t>
            </a:r>
            <a:endParaRPr lang="zh-CN" sz="2000" dirty="0">
              <a:cs typeface="+mn-ea"/>
              <a:sym typeface="+mn-lt"/>
            </a:endParaRPr>
          </a:p>
        </p:txBody>
      </p:sp>
      <p:sp>
        <p:nvSpPr>
          <p:cNvPr id="9" name="菱形 8"/>
          <p:cNvSpPr/>
          <p:nvPr/>
        </p:nvSpPr>
        <p:spPr>
          <a:xfrm>
            <a:off x="1176020" y="351853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320"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497330" y="2091690"/>
            <a:ext cx="9197975" cy="1383665"/>
          </a:xfrm>
          <a:prstGeom prst="rect">
            <a:avLst/>
          </a:prstGeom>
        </p:spPr>
        <p:txBody>
          <a:bodyPr wrap="square">
            <a:spAutoFit/>
          </a:bodyPr>
          <a:p>
            <a:pPr algn="l">
              <a:lnSpc>
                <a:spcPct val="140000"/>
              </a:lnSpc>
            </a:pPr>
            <a:r>
              <a:rPr lang="zh-CN" sz="2000" dirty="0">
                <a:cs typeface="+mn-ea"/>
                <a:sym typeface="+mn-lt"/>
              </a:rPr>
              <a:t>Freebase基于RDF三元组模型，底层采用图数据库进行存储。在数据模型的设计上，Freebase的一个特点是不对顶层本体做非常严格的控制，用户可以创建和编辑类和关系的定义。</a:t>
            </a:r>
            <a:endParaRPr lang="zh-CN" sz="2000" dirty="0">
              <a:cs typeface="+mn-ea"/>
              <a:sym typeface="+mn-lt"/>
            </a:endParaRPr>
          </a:p>
        </p:txBody>
      </p:sp>
      <p:sp>
        <p:nvSpPr>
          <p:cNvPr id="9" name="菱形 8"/>
          <p:cNvSpPr/>
          <p:nvPr/>
        </p:nvSpPr>
        <p:spPr>
          <a:xfrm>
            <a:off x="1176020" y="196405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496695" y="3687445"/>
            <a:ext cx="9197975" cy="1814830"/>
          </a:xfrm>
          <a:prstGeom prst="rect">
            <a:avLst/>
          </a:prstGeom>
        </p:spPr>
        <p:txBody>
          <a:bodyPr wrap="square">
            <a:spAutoFit/>
          </a:bodyPr>
          <a:p>
            <a:pPr algn="l">
              <a:lnSpc>
                <a:spcPct val="140000"/>
              </a:lnSpc>
            </a:pPr>
            <a:r>
              <a:rPr lang="zh-CN" sz="2000" dirty="0">
                <a:cs typeface="+mn-ea"/>
                <a:sym typeface="+mn-lt"/>
              </a:rPr>
              <a:t>Freebase里的数据包含非常多话题和类型的知识，包括关于人类、媒体、地理位置等信息。同时</a:t>
            </a:r>
            <a:r>
              <a:rPr lang="zh-CN" sz="2000" dirty="0">
                <a:cs typeface="+mn-ea"/>
                <a:sym typeface="+mn-lt"/>
              </a:rPr>
              <a:t>它提供的不仅是一个数据集或数据库，还有较为便捷的访问方式，其支持MQL面向对象的查询语言与结构化的查询对象，还支持HTTPweb端的访问和JSON数据格式的API接口。</a:t>
            </a:r>
            <a:endParaRPr lang="zh-CN" sz="2000" dirty="0">
              <a:cs typeface="+mn-ea"/>
              <a:sym typeface="+mn-lt"/>
            </a:endParaRPr>
          </a:p>
        </p:txBody>
      </p:sp>
      <p:sp>
        <p:nvSpPr>
          <p:cNvPr id="2" name="菱形 1"/>
          <p:cNvSpPr/>
          <p:nvPr/>
        </p:nvSpPr>
        <p:spPr>
          <a:xfrm>
            <a:off x="1176020" y="368744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781887" y="705274"/>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699895" y="1350645"/>
            <a:ext cx="9197975" cy="1383665"/>
          </a:xfrm>
          <a:prstGeom prst="rect">
            <a:avLst/>
          </a:prstGeom>
        </p:spPr>
        <p:txBody>
          <a:bodyPr wrap="square">
            <a:spAutoFit/>
          </a:bodyPr>
          <a:p>
            <a:pPr algn="l">
              <a:lnSpc>
                <a:spcPct val="140000"/>
              </a:lnSpc>
            </a:pPr>
            <a:r>
              <a:rPr sz="2000" dirty="0">
                <a:cs typeface="+mn-ea"/>
                <a:sym typeface="+mn-lt"/>
              </a:rPr>
              <a:t>Freebase是个类似wikipedia的创作共享类网站，所有内容都由用户添加，采用创意共用许可证，可以自由引用。两者之间最大的不同在于，Freebase中的条目都采用结构化数据的形式，而wikipedia不是</a:t>
            </a:r>
            <a:r>
              <a:rPr lang="zh-CN" sz="2000" dirty="0">
                <a:cs typeface="+mn-ea"/>
                <a:sym typeface="+mn-lt"/>
              </a:rPr>
              <a:t>。</a:t>
            </a:r>
            <a:endParaRPr lang="zh-CN" sz="2000" dirty="0">
              <a:cs typeface="+mn-ea"/>
              <a:sym typeface="+mn-lt"/>
            </a:endParaRPr>
          </a:p>
        </p:txBody>
      </p:sp>
      <p:sp>
        <p:nvSpPr>
          <p:cNvPr id="3" name="菱形 2"/>
          <p:cNvSpPr/>
          <p:nvPr/>
        </p:nvSpPr>
        <p:spPr>
          <a:xfrm>
            <a:off x="1196340" y="135064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6985000" y="2644775"/>
            <a:ext cx="3524250" cy="3442335"/>
          </a:xfrm>
          <a:prstGeom prst="rect">
            <a:avLst/>
          </a:prstGeom>
        </p:spPr>
      </p:pic>
      <p:pic>
        <p:nvPicPr>
          <p:cNvPr id="7" name="图片 6"/>
          <p:cNvPicPr>
            <a:picLocks noChangeAspect="1"/>
          </p:cNvPicPr>
          <p:nvPr>
            <p:custDataLst>
              <p:tags r:id="rId2"/>
            </p:custDataLst>
          </p:nvPr>
        </p:nvPicPr>
        <p:blipFill>
          <a:blip r:embed="rId3"/>
          <a:stretch>
            <a:fillRect/>
          </a:stretch>
        </p:blipFill>
        <p:spPr>
          <a:xfrm>
            <a:off x="2052955" y="2734310"/>
            <a:ext cx="3218815" cy="3431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150645" y="2785738"/>
            <a:ext cx="738664" cy="1168153"/>
          </a:xfrm>
          <a:prstGeom prst="rect">
            <a:avLst/>
          </a:prstGeom>
          <a:noFill/>
        </p:spPr>
        <p:txBody>
          <a:bodyPr vert="eaVert" wrap="square" rtlCol="0">
            <a:spAutoFit/>
          </a:bodyPr>
          <a:lstStyle/>
          <a:p>
            <a:pPr algn="dist"/>
            <a:r>
              <a:rPr lang="zh-CN" altLang="en-US" sz="3600" b="1" dirty="0">
                <a:solidFill>
                  <a:schemeClr val="bg1"/>
                </a:solidFill>
                <a:cs typeface="+mn-ea"/>
                <a:sym typeface="+mn-lt"/>
              </a:rPr>
              <a:t>目录</a:t>
            </a:r>
            <a:endParaRPr lang="zh-CN" altLang="en-US" sz="3600" b="1" dirty="0">
              <a:solidFill>
                <a:schemeClr val="bg1"/>
              </a:solidFill>
              <a:cs typeface="+mn-ea"/>
              <a:sym typeface="+mn-lt"/>
            </a:endParaRPr>
          </a:p>
        </p:txBody>
      </p:sp>
      <p:grpSp>
        <p:nvGrpSpPr>
          <p:cNvPr id="4" name="组合 3"/>
          <p:cNvGrpSpPr/>
          <p:nvPr/>
        </p:nvGrpSpPr>
        <p:grpSpPr>
          <a:xfrm>
            <a:off x="4796790" y="2461895"/>
            <a:ext cx="2913380" cy="459740"/>
            <a:chOff x="7554" y="3877"/>
            <a:chExt cx="4588" cy="724"/>
          </a:xfrm>
        </p:grpSpPr>
        <p:sp>
          <p:nvSpPr>
            <p:cNvPr id="16" name="文本框 15"/>
            <p:cNvSpPr txBox="1"/>
            <p:nvPr/>
          </p:nvSpPr>
          <p:spPr>
            <a:xfrm>
              <a:off x="8778" y="3877"/>
              <a:ext cx="3364" cy="725"/>
            </a:xfrm>
            <a:prstGeom prst="rect">
              <a:avLst/>
            </a:prstGeom>
            <a:noFill/>
          </p:spPr>
          <p:txBody>
            <a:bodyPr wrap="square" rtlCol="0">
              <a:spAutoFit/>
            </a:bodyPr>
            <a:lstStyle/>
            <a:p>
              <a:pPr algn="dist"/>
              <a:r>
                <a:rPr lang="zh-CN" altLang="en-US" sz="2400" b="1" dirty="0">
                  <a:cs typeface="+mn-ea"/>
                  <a:sym typeface="+mn-lt"/>
                </a:rPr>
                <a:t>开放知识图谱</a:t>
              </a:r>
              <a:endParaRPr lang="zh-CN" altLang="en-US" sz="2400" b="1" dirty="0">
                <a:cs typeface="+mn-ea"/>
                <a:sym typeface="+mn-lt"/>
              </a:endParaRPr>
            </a:p>
          </p:txBody>
        </p:sp>
        <p:sp>
          <p:nvSpPr>
            <p:cNvPr id="2" name="菱形 1"/>
            <p:cNvSpPr/>
            <p:nvPr/>
          </p:nvSpPr>
          <p:spPr>
            <a:xfrm>
              <a:off x="7554" y="3912"/>
              <a:ext cx="655" cy="65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4796790" y="4167505"/>
            <a:ext cx="3590925" cy="459740"/>
            <a:chOff x="7554" y="6563"/>
            <a:chExt cx="5655" cy="724"/>
          </a:xfrm>
        </p:grpSpPr>
        <p:sp>
          <p:nvSpPr>
            <p:cNvPr id="20" name="文本框 19"/>
            <p:cNvSpPr txBox="1"/>
            <p:nvPr/>
          </p:nvSpPr>
          <p:spPr>
            <a:xfrm>
              <a:off x="8793" y="6563"/>
              <a:ext cx="4416" cy="725"/>
            </a:xfrm>
            <a:prstGeom prst="rect">
              <a:avLst/>
            </a:prstGeom>
            <a:noFill/>
          </p:spPr>
          <p:txBody>
            <a:bodyPr wrap="square" rtlCol="0">
              <a:spAutoFit/>
            </a:bodyPr>
            <a:lstStyle/>
            <a:p>
              <a:pPr algn="dist"/>
              <a:r>
                <a:rPr lang="zh-CN" altLang="en-US" sz="2400" b="1" dirty="0">
                  <a:cs typeface="+mn-ea"/>
                  <a:sym typeface="+mn-lt"/>
                </a:rPr>
                <a:t>企业中的知识图谱</a:t>
              </a:r>
              <a:endParaRPr lang="zh-CN" altLang="en-US" sz="2400" b="1" dirty="0">
                <a:cs typeface="+mn-ea"/>
                <a:sym typeface="+mn-lt"/>
              </a:endParaRPr>
            </a:p>
          </p:txBody>
        </p:sp>
        <p:sp>
          <p:nvSpPr>
            <p:cNvPr id="3" name="菱形 2"/>
            <p:cNvSpPr/>
            <p:nvPr/>
          </p:nvSpPr>
          <p:spPr>
            <a:xfrm>
              <a:off x="7554" y="6563"/>
              <a:ext cx="655" cy="65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12367" y="800524"/>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171575" y="1412875"/>
            <a:ext cx="4351655" cy="521970"/>
          </a:xfrm>
          <a:prstGeom prst="rect">
            <a:avLst/>
          </a:prstGeom>
        </p:spPr>
        <p:txBody>
          <a:bodyPr wrap="square">
            <a:spAutoFit/>
          </a:bodyPr>
          <a:p>
            <a:pPr algn="l">
              <a:lnSpc>
                <a:spcPct val="140000"/>
              </a:lnSpc>
            </a:pPr>
            <a:r>
              <a:rPr sz="2000" dirty="0">
                <a:cs typeface="+mn-ea"/>
                <a:sym typeface="+mn-lt"/>
              </a:rPr>
              <a:t> Freebase </a:t>
            </a:r>
            <a:r>
              <a:rPr lang="zh-CN" sz="2000" dirty="0">
                <a:cs typeface="+mn-ea"/>
                <a:sym typeface="+mn-lt"/>
              </a:rPr>
              <a:t>的</a:t>
            </a:r>
            <a:r>
              <a:rPr lang="zh-CN" sz="2000" dirty="0">
                <a:cs typeface="+mn-ea"/>
                <a:sym typeface="+mn-lt"/>
              </a:rPr>
              <a:t>结构：</a:t>
            </a:r>
            <a:endParaRPr lang="zh-CN" sz="2000" dirty="0">
              <a:cs typeface="+mn-ea"/>
              <a:sym typeface="+mn-lt"/>
            </a:endParaRPr>
          </a:p>
        </p:txBody>
      </p:sp>
      <p:grpSp>
        <p:nvGrpSpPr>
          <p:cNvPr id="2" name="组合 1"/>
          <p:cNvGrpSpPr/>
          <p:nvPr/>
        </p:nvGrpSpPr>
        <p:grpSpPr>
          <a:xfrm>
            <a:off x="1872615" y="2052320"/>
            <a:ext cx="8815785" cy="3685540"/>
            <a:chOff x="3096" y="3469"/>
            <a:chExt cx="12332" cy="5804"/>
          </a:xfrm>
        </p:grpSpPr>
        <p:sp>
          <p:nvSpPr>
            <p:cNvPr id="16" name="文本框 15"/>
            <p:cNvSpPr txBox="1"/>
            <p:nvPr/>
          </p:nvSpPr>
          <p:spPr>
            <a:xfrm>
              <a:off x="4103" y="3469"/>
              <a:ext cx="10993" cy="628"/>
            </a:xfrm>
            <a:prstGeom prst="rect">
              <a:avLst/>
            </a:prstGeom>
            <a:noFill/>
          </p:spPr>
          <p:txBody>
            <a:bodyPr wrap="square" rtlCol="0">
              <a:spAutoFit/>
            </a:bodyPr>
            <a:p>
              <a:pPr algn="l"/>
              <a:r>
                <a:rPr lang="zh-CN" altLang="en-US" sz="2000" b="1" dirty="0">
                  <a:cs typeface="+mn-ea"/>
                  <a:sym typeface="+mn-lt"/>
                </a:rPr>
                <a:t>Freebase的结构分为三层：Domain -&gt; Type -&gt; Topic</a:t>
              </a:r>
              <a:endParaRPr lang="zh-CN" altLang="en-US" sz="2000" b="1" dirty="0">
                <a:cs typeface="+mn-ea"/>
                <a:sym typeface="+mn-lt"/>
              </a:endParaRPr>
            </a:p>
          </p:txBody>
        </p:sp>
        <p:sp>
          <p:nvSpPr>
            <p:cNvPr id="3" name="菱形 2"/>
            <p:cNvSpPr/>
            <p:nvPr/>
          </p:nvSpPr>
          <p:spPr>
            <a:xfrm>
              <a:off x="3096" y="3604"/>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773" y="4282"/>
              <a:ext cx="11655" cy="4991"/>
            </a:xfrm>
            <a:prstGeom prst="rect">
              <a:avLst/>
            </a:prstGeom>
            <a:noFill/>
          </p:spPr>
          <p:txBody>
            <a:bodyPr wrap="square" rtlCol="0">
              <a:spAutoFit/>
            </a:bodyPr>
            <a:p>
              <a:pPr algn="l"/>
              <a:r>
                <a:rPr lang="zh-CN" altLang="en-US" sz="2000" dirty="0">
                  <a:cs typeface="+mn-ea"/>
                  <a:sym typeface="+mn-lt"/>
                </a:rPr>
                <a:t>1) 在Freebase中，每个条目叫做一个实例或</a:t>
              </a:r>
              <a:r>
                <a:rPr lang="zh-CN" altLang="en-US" sz="2000" dirty="0">
                  <a:cs typeface="+mn-ea"/>
                  <a:sym typeface="+mn-lt"/>
                </a:rPr>
                <a:t>实体（Topic），每个Topic中的固定字段，叫做"属性"（Property），属性值的类型可以是整型、文本等基本类型，也可以是CVT复合类型；</a:t>
              </a:r>
              <a:endParaRPr lang="zh-CN" altLang="en-US" sz="2000" dirty="0">
                <a:cs typeface="+mn-ea"/>
                <a:sym typeface="+mn-lt"/>
              </a:endParaRPr>
            </a:p>
            <a:p>
              <a:pPr algn="l"/>
              <a:endParaRPr lang="zh-CN" altLang="en-US" sz="2000" dirty="0">
                <a:cs typeface="+mn-ea"/>
                <a:sym typeface="+mn-lt"/>
              </a:endParaRPr>
            </a:p>
            <a:p>
              <a:pPr algn="l"/>
              <a:r>
                <a:rPr lang="zh-CN" altLang="en-US" sz="2000" dirty="0">
                  <a:cs typeface="+mn-ea"/>
                  <a:sym typeface="+mn-lt"/>
                </a:rPr>
                <a:t>2) 所有同类的Topic组成一个</a:t>
              </a:r>
              <a:r>
                <a:rPr lang="zh-CN" altLang="en-US" sz="2000" dirty="0">
                  <a:cs typeface="+mn-ea"/>
                  <a:sym typeface="+mn-lt"/>
                </a:rPr>
                <a:t>类型（Type），比如所有电影Topic就属于同一个Type，每个Type都有一套固定的Property，因此同类信息可以直接比较和关联；</a:t>
              </a:r>
              <a:endParaRPr lang="zh-CN" altLang="en-US" sz="2000" dirty="0">
                <a:cs typeface="+mn-ea"/>
                <a:sym typeface="+mn-lt"/>
              </a:endParaRPr>
            </a:p>
            <a:p>
              <a:pPr algn="l"/>
              <a:endParaRPr lang="zh-CN" altLang="en-US" sz="2000" dirty="0">
                <a:cs typeface="+mn-ea"/>
                <a:sym typeface="+mn-lt"/>
              </a:endParaRPr>
            </a:p>
            <a:p>
              <a:pPr algn="l"/>
              <a:r>
                <a:rPr lang="zh-CN" altLang="en-US" sz="2000" dirty="0">
                  <a:cs typeface="+mn-ea"/>
                  <a:sym typeface="+mn-lt"/>
                </a:rPr>
                <a:t>3) 所有相关的Type组成一个"域"（Domain），比如电影和音乐都属于"艺术和娱乐" Domain。</a:t>
              </a:r>
              <a:endParaRPr lang="zh-CN" altLang="en-US" sz="20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781887" y="705274"/>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grpSp>
        <p:nvGrpSpPr>
          <p:cNvPr id="7" name="组合 6"/>
          <p:cNvGrpSpPr/>
          <p:nvPr/>
        </p:nvGrpSpPr>
        <p:grpSpPr>
          <a:xfrm>
            <a:off x="1778000" y="1891665"/>
            <a:ext cx="8919210" cy="3663315"/>
            <a:chOff x="3439" y="4593"/>
            <a:chExt cx="12960" cy="4428"/>
          </a:xfrm>
        </p:grpSpPr>
        <p:pic>
          <p:nvPicPr>
            <p:cNvPr id="100" name="图片 99"/>
            <p:cNvPicPr/>
            <p:nvPr/>
          </p:nvPicPr>
          <p:blipFill>
            <a:blip r:embed="rId1"/>
            <a:stretch>
              <a:fillRect/>
            </a:stretch>
          </p:blipFill>
          <p:spPr>
            <a:xfrm>
              <a:off x="3439" y="4593"/>
              <a:ext cx="12960" cy="4428"/>
            </a:xfrm>
            <a:prstGeom prst="rect">
              <a:avLst/>
            </a:prstGeom>
            <a:noFill/>
            <a:ln w="9525">
              <a:noFill/>
            </a:ln>
          </p:spPr>
        </p:pic>
        <p:sp>
          <p:nvSpPr>
            <p:cNvPr id="5" name="文本框 4"/>
            <p:cNvSpPr txBox="1"/>
            <p:nvPr/>
          </p:nvSpPr>
          <p:spPr>
            <a:xfrm>
              <a:off x="13704" y="8274"/>
              <a:ext cx="2444" cy="580"/>
            </a:xfrm>
            <a:prstGeom prst="rect">
              <a:avLst/>
            </a:prstGeom>
            <a:solidFill>
              <a:schemeClr val="bg1"/>
            </a:solidFill>
          </p:spPr>
          <p:txBody>
            <a:bodyPr wrap="square" rtlCol="0">
              <a:spAutoFit/>
            </a:bodyP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435100" y="1736090"/>
            <a:ext cx="4351655" cy="521970"/>
          </a:xfrm>
          <a:prstGeom prst="rect">
            <a:avLst/>
          </a:prstGeom>
        </p:spPr>
        <p:txBody>
          <a:bodyPr wrap="square">
            <a:spAutoFit/>
          </a:bodyPr>
          <a:p>
            <a:pPr algn="l">
              <a:lnSpc>
                <a:spcPct val="140000"/>
              </a:lnSpc>
            </a:pPr>
            <a:r>
              <a:rPr sz="2000" dirty="0">
                <a:cs typeface="+mn-ea"/>
                <a:sym typeface="+mn-lt"/>
              </a:rPr>
              <a:t> Freebase 平台包含</a:t>
            </a:r>
            <a:r>
              <a:rPr lang="zh-CN" sz="2000" dirty="0">
                <a:cs typeface="+mn-ea"/>
                <a:sym typeface="+mn-lt"/>
              </a:rPr>
              <a:t>：</a:t>
            </a:r>
            <a:endParaRPr lang="zh-CN" sz="2000" dirty="0">
              <a:cs typeface="+mn-ea"/>
              <a:sym typeface="+mn-lt"/>
            </a:endParaRPr>
          </a:p>
        </p:txBody>
      </p:sp>
      <p:sp>
        <p:nvSpPr>
          <p:cNvPr id="16" name="文本框 15"/>
          <p:cNvSpPr txBox="1"/>
          <p:nvPr/>
        </p:nvSpPr>
        <p:spPr>
          <a:xfrm>
            <a:off x="2582545" y="2472690"/>
            <a:ext cx="5073650" cy="398780"/>
          </a:xfrm>
          <a:prstGeom prst="rect">
            <a:avLst/>
          </a:prstGeom>
          <a:noFill/>
        </p:spPr>
        <p:txBody>
          <a:bodyPr wrap="square" rtlCol="0">
            <a:spAutoFit/>
          </a:bodyPr>
          <a:p>
            <a:pPr algn="l"/>
            <a:r>
              <a:rPr lang="zh-CN" altLang="en-US" sz="2000" b="1" dirty="0">
                <a:cs typeface="+mn-ea"/>
                <a:sym typeface="+mn-lt"/>
              </a:rPr>
              <a:t>一个具有版本控制机制的可扩展数据存储</a:t>
            </a:r>
            <a:endParaRPr lang="zh-CN" altLang="en-US" sz="2000" b="1" dirty="0">
              <a:cs typeface="+mn-ea"/>
              <a:sym typeface="+mn-lt"/>
            </a:endParaRPr>
          </a:p>
        </p:txBody>
      </p:sp>
      <p:sp>
        <p:nvSpPr>
          <p:cNvPr id="3" name="菱形 2"/>
          <p:cNvSpPr/>
          <p:nvPr/>
        </p:nvSpPr>
        <p:spPr>
          <a:xfrm>
            <a:off x="1965960" y="254825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582545" y="3025140"/>
            <a:ext cx="7400925" cy="398780"/>
          </a:xfrm>
          <a:prstGeom prst="rect">
            <a:avLst/>
          </a:prstGeom>
          <a:noFill/>
        </p:spPr>
        <p:txBody>
          <a:bodyPr wrap="square" rtlCol="0">
            <a:spAutoFit/>
          </a:bodyPr>
          <a:p>
            <a:pPr algn="l"/>
            <a:r>
              <a:rPr lang="zh-CN" altLang="en-US" sz="2000" b="1" dirty="0">
                <a:cs typeface="+mn-ea"/>
                <a:sym typeface="+mn-lt"/>
              </a:rPr>
              <a:t>用于存储文本、图像和媒体文件的大型数据对象存储 (LOB)</a:t>
            </a:r>
            <a:endParaRPr lang="zh-CN" altLang="en-US" sz="2000" b="1" dirty="0">
              <a:cs typeface="+mn-ea"/>
              <a:sym typeface="+mn-lt"/>
            </a:endParaRPr>
          </a:p>
        </p:txBody>
      </p:sp>
      <p:sp>
        <p:nvSpPr>
          <p:cNvPr id="9" name="文本框 8"/>
          <p:cNvSpPr txBox="1"/>
          <p:nvPr/>
        </p:nvSpPr>
        <p:spPr>
          <a:xfrm>
            <a:off x="2582545" y="3608070"/>
            <a:ext cx="5831205" cy="398780"/>
          </a:xfrm>
          <a:prstGeom prst="rect">
            <a:avLst/>
          </a:prstGeom>
          <a:noFill/>
        </p:spPr>
        <p:txBody>
          <a:bodyPr wrap="square" rtlCol="0">
            <a:spAutoFit/>
          </a:bodyPr>
          <a:p>
            <a:pPr algn="l"/>
            <a:r>
              <a:rPr lang="zh-CN" altLang="en-US" sz="2000" b="1" dirty="0">
                <a:cs typeface="+mn-ea"/>
                <a:sym typeface="+mn-lt"/>
              </a:rPr>
              <a:t>可以使用 Metaweb 查询语言 (MQL) 查询的 API</a:t>
            </a:r>
            <a:endParaRPr lang="zh-CN" altLang="en-US" sz="2000" b="1" dirty="0">
              <a:cs typeface="+mn-ea"/>
              <a:sym typeface="+mn-lt"/>
            </a:endParaRPr>
          </a:p>
        </p:txBody>
      </p:sp>
      <p:sp>
        <p:nvSpPr>
          <p:cNvPr id="10" name="菱形 9"/>
          <p:cNvSpPr/>
          <p:nvPr/>
        </p:nvSpPr>
        <p:spPr>
          <a:xfrm>
            <a:off x="1965960" y="31000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1965960" y="365188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菱形 1"/>
          <p:cNvSpPr/>
          <p:nvPr/>
        </p:nvSpPr>
        <p:spPr>
          <a:xfrm>
            <a:off x="1965960" y="422084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965960" y="475551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582545" y="4140835"/>
            <a:ext cx="5831205" cy="398780"/>
          </a:xfrm>
          <a:prstGeom prst="rect">
            <a:avLst/>
          </a:prstGeom>
          <a:noFill/>
        </p:spPr>
        <p:txBody>
          <a:bodyPr wrap="square" rtlCol="0">
            <a:spAutoFit/>
          </a:bodyPr>
          <a:p>
            <a:pPr algn="l"/>
            <a:r>
              <a:rPr lang="zh-CN" altLang="en-US" sz="2000" b="1" dirty="0">
                <a:cs typeface="+mn-ea"/>
                <a:sym typeface="+mn-lt"/>
              </a:rPr>
              <a:t>网络用户界面</a:t>
            </a:r>
            <a:endParaRPr lang="zh-CN" altLang="en-US" sz="2000" b="1" dirty="0">
              <a:cs typeface="+mn-ea"/>
              <a:sym typeface="+mn-lt"/>
            </a:endParaRPr>
          </a:p>
        </p:txBody>
      </p:sp>
      <p:sp>
        <p:nvSpPr>
          <p:cNvPr id="14" name="文本框 13"/>
          <p:cNvSpPr txBox="1"/>
          <p:nvPr/>
        </p:nvSpPr>
        <p:spPr>
          <a:xfrm>
            <a:off x="2582545" y="4712970"/>
            <a:ext cx="5831205" cy="398780"/>
          </a:xfrm>
          <a:prstGeom prst="rect">
            <a:avLst/>
          </a:prstGeom>
          <a:noFill/>
        </p:spPr>
        <p:txBody>
          <a:bodyPr wrap="square" rtlCol="0">
            <a:spAutoFit/>
          </a:bodyPr>
          <a:p>
            <a:pPr algn="l"/>
            <a:r>
              <a:rPr lang="zh-CN" altLang="en-US" sz="2000" b="1" dirty="0">
                <a:cs typeface="+mn-ea"/>
                <a:sym typeface="+mn-lt"/>
              </a:rPr>
              <a:t>一个轻量级的打字系统</a:t>
            </a: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973580" y="2436495"/>
            <a:ext cx="9197975" cy="1814830"/>
          </a:xfrm>
          <a:prstGeom prst="rect">
            <a:avLst/>
          </a:prstGeom>
        </p:spPr>
        <p:txBody>
          <a:bodyPr wrap="square">
            <a:spAutoFit/>
          </a:bodyPr>
          <a:p>
            <a:pPr algn="l">
              <a:lnSpc>
                <a:spcPct val="140000"/>
              </a:lnSpc>
            </a:pPr>
            <a:r>
              <a:rPr sz="2000" dirty="0">
                <a:cs typeface="+mn-ea"/>
                <a:sym typeface="+mn-lt"/>
              </a:rPr>
              <a:t>打字系统旨在支持协作过程</a:t>
            </a:r>
            <a:r>
              <a:rPr lang="zh-CN" sz="2000" dirty="0">
                <a:cs typeface="+mn-ea"/>
                <a:sym typeface="+mn-lt"/>
              </a:rPr>
              <a:t>，</a:t>
            </a:r>
            <a:r>
              <a:rPr sz="2000" dirty="0">
                <a:cs typeface="+mn-ea"/>
                <a:sym typeface="+mn-lt"/>
              </a:rPr>
              <a:t>该系统不是强制本体正确性或逻辑一致性，而是作为一个松散的结构化机制集合来实现的</a:t>
            </a:r>
            <a:r>
              <a:rPr lang="zh-CN" sz="2000" dirty="0">
                <a:cs typeface="+mn-ea"/>
                <a:sym typeface="+mn-lt"/>
              </a:rPr>
              <a:t>，</a:t>
            </a:r>
            <a:r>
              <a:rPr sz="2000" dirty="0">
                <a:cs typeface="+mn-ea"/>
                <a:sym typeface="+mn-lt"/>
              </a:rPr>
              <a:t>基于数据类型、语义类、属性、模式定义等</a:t>
            </a:r>
            <a:r>
              <a:rPr lang="zh-CN" sz="2000" dirty="0">
                <a:cs typeface="+mn-ea"/>
                <a:sym typeface="+mn-lt"/>
              </a:rPr>
              <a:t>，</a:t>
            </a:r>
            <a:r>
              <a:rPr sz="2000" dirty="0">
                <a:cs typeface="+mn-ea"/>
                <a:sym typeface="+mn-lt"/>
              </a:rPr>
              <a:t>允许不兼容的类型和属性同时共存。 内容可以通过 Web 用户界面以交互方式添加到 Freebase，或者通过利用 API 的写入功能以自动方式添加。</a:t>
            </a:r>
            <a:endParaRPr sz="2000" dirty="0">
              <a:cs typeface="+mn-ea"/>
              <a:sym typeface="+mn-lt"/>
            </a:endParaRPr>
          </a:p>
        </p:txBody>
      </p:sp>
      <p:sp>
        <p:nvSpPr>
          <p:cNvPr id="3" name="菱形 2"/>
          <p:cNvSpPr/>
          <p:nvPr/>
        </p:nvSpPr>
        <p:spPr>
          <a:xfrm>
            <a:off x="1276985" y="30391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435100" y="1736090"/>
            <a:ext cx="4351655" cy="521970"/>
          </a:xfrm>
          <a:prstGeom prst="rect">
            <a:avLst/>
          </a:prstGeom>
        </p:spPr>
        <p:txBody>
          <a:bodyPr wrap="square">
            <a:spAutoFit/>
          </a:bodyPr>
          <a:p>
            <a:pPr algn="l">
              <a:lnSpc>
                <a:spcPct val="140000"/>
              </a:lnSpc>
            </a:pPr>
            <a:r>
              <a:rPr sz="2000" dirty="0">
                <a:cs typeface="+mn-ea"/>
                <a:sym typeface="+mn-lt"/>
              </a:rPr>
              <a:t> Freebase 典型的应用</a:t>
            </a:r>
            <a:r>
              <a:rPr lang="zh-CN" sz="2000" dirty="0">
                <a:cs typeface="+mn-ea"/>
                <a:sym typeface="+mn-lt"/>
              </a:rPr>
              <a:t>：</a:t>
            </a:r>
            <a:endParaRPr lang="zh-CN" sz="2000" dirty="0">
              <a:cs typeface="+mn-ea"/>
              <a:sym typeface="+mn-lt"/>
            </a:endParaRPr>
          </a:p>
        </p:txBody>
      </p:sp>
      <p:sp>
        <p:nvSpPr>
          <p:cNvPr id="16" name="文本框 15"/>
          <p:cNvSpPr txBox="1"/>
          <p:nvPr/>
        </p:nvSpPr>
        <p:spPr>
          <a:xfrm>
            <a:off x="2430145" y="2548255"/>
            <a:ext cx="8623935" cy="1014730"/>
          </a:xfrm>
          <a:prstGeom prst="rect">
            <a:avLst/>
          </a:prstGeom>
          <a:noFill/>
        </p:spPr>
        <p:txBody>
          <a:bodyPr wrap="square" rtlCol="0">
            <a:spAutoFit/>
          </a:bodyPr>
          <a:p>
            <a:pPr algn="l"/>
            <a:r>
              <a:rPr lang="zh-CN" altLang="en-US" sz="2000" dirty="0">
                <a:cs typeface="+mn-ea"/>
                <a:sym typeface="+mn-lt"/>
              </a:rPr>
              <a:t>数据挖掘，各领域的应用都可以直接使用freebase的数据进行分析、挖掘，自然语言搜索引擎会从freebase获取答案，Powerset的很多问题答案是从freebase中获取；谷歌收购freebase后也是利用其海量数据提升搜索质量。</a:t>
            </a:r>
            <a:endParaRPr lang="zh-CN" altLang="en-US" sz="2000" dirty="0">
              <a:cs typeface="+mn-ea"/>
              <a:sym typeface="+mn-lt"/>
            </a:endParaRPr>
          </a:p>
        </p:txBody>
      </p:sp>
      <p:sp>
        <p:nvSpPr>
          <p:cNvPr id="3" name="菱形 2"/>
          <p:cNvSpPr/>
          <p:nvPr/>
        </p:nvSpPr>
        <p:spPr>
          <a:xfrm>
            <a:off x="1965960" y="254825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菱形 1"/>
          <p:cNvSpPr/>
          <p:nvPr/>
        </p:nvSpPr>
        <p:spPr>
          <a:xfrm>
            <a:off x="1965960" y="382079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430145" y="3922395"/>
            <a:ext cx="8559165" cy="1014730"/>
          </a:xfrm>
          <a:prstGeom prst="rect">
            <a:avLst/>
          </a:prstGeom>
          <a:noFill/>
        </p:spPr>
        <p:txBody>
          <a:bodyPr wrap="square" rtlCol="0">
            <a:spAutoFit/>
          </a:bodyPr>
          <a:p>
            <a:pPr algn="l"/>
            <a:r>
              <a:rPr lang="zh-CN" altLang="en-US" sz="2000" dirty="0">
                <a:cs typeface="+mn-ea"/>
                <a:sym typeface="+mn-lt"/>
              </a:rPr>
              <a:t>数据共享和服务，可以利用freebase数据构建专业的数据集，比如电影、地区、人物、建筑、图书等，也可以把数据应用于问答系统、语义标注等场景。</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Freebase</a:t>
            </a:r>
            <a:endParaRPr lang="zh-CN" altLang="en-US" sz="3600" dirty="0">
              <a:cs typeface="+mn-ea"/>
              <a:sym typeface="+mn-lt"/>
            </a:endParaRPr>
          </a:p>
        </p:txBody>
      </p:sp>
      <p:sp>
        <p:nvSpPr>
          <p:cNvPr id="8" name="矩形 7"/>
          <p:cNvSpPr/>
          <p:nvPr/>
        </p:nvSpPr>
        <p:spPr>
          <a:xfrm>
            <a:off x="1934210" y="2503170"/>
            <a:ext cx="9197975" cy="953135"/>
          </a:xfrm>
          <a:prstGeom prst="rect">
            <a:avLst/>
          </a:prstGeom>
        </p:spPr>
        <p:txBody>
          <a:bodyPr wrap="square">
            <a:spAutoFit/>
          </a:bodyPr>
          <a:p>
            <a:pPr algn="l">
              <a:lnSpc>
                <a:spcPct val="140000"/>
              </a:lnSpc>
            </a:pPr>
            <a:r>
              <a:rPr sz="2000" dirty="0">
                <a:cs typeface="+mn-ea"/>
                <a:sym typeface="+mn-lt"/>
              </a:rPr>
              <a:t>谷歌于2016年5月正式关闭了Freebase，转而支持WikiData，并逐步把Freebase的数据导入到WikiDataFreebase。</a:t>
            </a:r>
            <a:endParaRPr sz="2000" dirty="0">
              <a:cs typeface="+mn-ea"/>
              <a:sym typeface="+mn-lt"/>
            </a:endParaRPr>
          </a:p>
        </p:txBody>
      </p:sp>
      <p:sp>
        <p:nvSpPr>
          <p:cNvPr id="3" name="菱形 2"/>
          <p:cNvSpPr/>
          <p:nvPr/>
        </p:nvSpPr>
        <p:spPr>
          <a:xfrm>
            <a:off x="1446530" y="286639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63167" y="785919"/>
            <a:ext cx="4323425" cy="645160"/>
          </a:xfrm>
          <a:prstGeom prst="rect">
            <a:avLst/>
          </a:prstGeom>
          <a:noFill/>
        </p:spPr>
        <p:txBody>
          <a:bodyPr wrap="square" rtlCol="0">
            <a:spAutoFit/>
          </a:bodyPr>
          <a:lstStyle/>
          <a:p>
            <a:pPr algn="ctr"/>
            <a:r>
              <a:rPr lang="en-US" altLang="zh-CN" sz="3600" dirty="0">
                <a:cs typeface="+mn-ea"/>
                <a:sym typeface="+mn-lt"/>
              </a:rPr>
              <a:t>W</a:t>
            </a:r>
            <a:r>
              <a:rPr lang="en-US" altLang="zh-CN" sz="3600" dirty="0">
                <a:cs typeface="+mn-ea"/>
                <a:sym typeface="+mn-lt"/>
              </a:rPr>
              <a:t>ikidata</a:t>
            </a:r>
            <a:endParaRPr lang="en-US" altLang="zh-CN" sz="3600" dirty="0">
              <a:cs typeface="+mn-ea"/>
              <a:sym typeface="+mn-lt"/>
            </a:endParaRPr>
          </a:p>
        </p:txBody>
      </p:sp>
      <p:sp>
        <p:nvSpPr>
          <p:cNvPr id="8" name="矩形 7"/>
          <p:cNvSpPr/>
          <p:nvPr/>
        </p:nvSpPr>
        <p:spPr>
          <a:xfrm>
            <a:off x="1311275" y="1431290"/>
            <a:ext cx="9917430" cy="1383665"/>
          </a:xfrm>
          <a:prstGeom prst="rect">
            <a:avLst/>
          </a:prstGeom>
        </p:spPr>
        <p:txBody>
          <a:bodyPr wrap="square">
            <a:spAutoFit/>
          </a:bodyPr>
          <a:p>
            <a:pPr algn="l">
              <a:lnSpc>
                <a:spcPct val="140000"/>
              </a:lnSpc>
            </a:pPr>
            <a:r>
              <a:rPr sz="2000" dirty="0">
                <a:cs typeface="+mn-ea"/>
                <a:sym typeface="+mn-lt"/>
              </a:rPr>
              <a:t>维基数据作为一个集中的、协作编辑的知识图谱，为维基百科和任意其他客户提供数据。在这个愿景下，可以将一个事实添加到 Wikidata 一次，从而触发 Wikipedia 中跨不同语言的潜在大量文章的自动更新 。</a:t>
            </a:r>
            <a:endParaRPr sz="2000" dirty="0">
              <a:cs typeface="+mn-ea"/>
              <a:sym typeface="+mn-lt"/>
            </a:endParaRPr>
          </a:p>
        </p:txBody>
      </p:sp>
      <p:sp>
        <p:nvSpPr>
          <p:cNvPr id="2" name="矩形 1"/>
          <p:cNvSpPr/>
          <p:nvPr/>
        </p:nvSpPr>
        <p:spPr>
          <a:xfrm>
            <a:off x="1311275" y="3171190"/>
            <a:ext cx="9917430" cy="953135"/>
          </a:xfrm>
          <a:prstGeom prst="rect">
            <a:avLst/>
          </a:prstGeom>
        </p:spPr>
        <p:txBody>
          <a:bodyPr wrap="square">
            <a:spAutoFit/>
          </a:bodyPr>
          <a:p>
            <a:pPr algn="l">
              <a:lnSpc>
                <a:spcPct val="140000"/>
              </a:lnSpc>
            </a:pPr>
            <a:r>
              <a:rPr sz="2000" dirty="0">
                <a:cs typeface="+mn-ea"/>
                <a:sym typeface="+mn-lt"/>
              </a:rPr>
              <a:t>维基数据是一个免费的，协作的，多语言的，辅助数据库，收集结构化数据，为维基百科，维基共享资源，维基媒体运动的其他wiki以及世界上的任何人提供支持。</a:t>
            </a:r>
            <a:endParaRPr sz="2000" dirty="0">
              <a:cs typeface="+mn-ea"/>
              <a:sym typeface="+mn-lt"/>
            </a:endParaRPr>
          </a:p>
        </p:txBody>
      </p:sp>
      <p:sp>
        <p:nvSpPr>
          <p:cNvPr id="5" name="菱形 4"/>
          <p:cNvSpPr/>
          <p:nvPr/>
        </p:nvSpPr>
        <p:spPr>
          <a:xfrm>
            <a:off x="1014730" y="143129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014730" y="317119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63167" y="785919"/>
            <a:ext cx="4323425" cy="645160"/>
          </a:xfrm>
          <a:prstGeom prst="rect">
            <a:avLst/>
          </a:prstGeom>
          <a:noFill/>
        </p:spPr>
        <p:txBody>
          <a:bodyPr wrap="square" rtlCol="0">
            <a:spAutoFit/>
          </a:bodyPr>
          <a:lstStyle/>
          <a:p>
            <a:pPr algn="ctr"/>
            <a:r>
              <a:rPr lang="en-US" altLang="zh-CN" sz="3600" dirty="0">
                <a:cs typeface="+mn-ea"/>
                <a:sym typeface="+mn-lt"/>
              </a:rPr>
              <a:t>W</a:t>
            </a:r>
            <a:r>
              <a:rPr lang="en-US" altLang="zh-CN" sz="3600" dirty="0">
                <a:cs typeface="+mn-ea"/>
                <a:sym typeface="+mn-lt"/>
              </a:rPr>
              <a:t>ikidata</a:t>
            </a:r>
            <a:endParaRPr lang="en-US" altLang="zh-CN" sz="3600" dirty="0">
              <a:cs typeface="+mn-ea"/>
              <a:sym typeface="+mn-lt"/>
            </a:endParaRPr>
          </a:p>
        </p:txBody>
      </p:sp>
      <p:grpSp>
        <p:nvGrpSpPr>
          <p:cNvPr id="20" name="组合 19"/>
          <p:cNvGrpSpPr/>
          <p:nvPr/>
        </p:nvGrpSpPr>
        <p:grpSpPr>
          <a:xfrm>
            <a:off x="1802130" y="1578610"/>
            <a:ext cx="2281555" cy="3549015"/>
            <a:chOff x="1928" y="2254"/>
            <a:chExt cx="3593" cy="5589"/>
          </a:xfrm>
        </p:grpSpPr>
        <p:sp>
          <p:nvSpPr>
            <p:cNvPr id="8" name="矩形 7"/>
            <p:cNvSpPr/>
            <p:nvPr/>
          </p:nvSpPr>
          <p:spPr>
            <a:xfrm>
              <a:off x="2793" y="2254"/>
              <a:ext cx="1274" cy="822"/>
            </a:xfrm>
            <a:prstGeom prst="rect">
              <a:avLst/>
            </a:prstGeom>
          </p:spPr>
          <p:txBody>
            <a:bodyPr wrap="square">
              <a:spAutoFit/>
            </a:bodyPr>
            <a:p>
              <a:pPr algn="l">
                <a:lnSpc>
                  <a:spcPct val="140000"/>
                </a:lnSpc>
              </a:pPr>
              <a:r>
                <a:rPr sz="2000" b="1" dirty="0">
                  <a:cs typeface="+mn-ea"/>
                  <a:sym typeface="+mn-lt"/>
                </a:rPr>
                <a:t>自由</a:t>
              </a:r>
              <a:endParaRPr sz="2000" dirty="0">
                <a:cs typeface="+mn-ea"/>
                <a:sym typeface="+mn-lt"/>
              </a:endParaRPr>
            </a:p>
          </p:txBody>
        </p:sp>
        <p:sp>
          <p:nvSpPr>
            <p:cNvPr id="2" name="矩形 1"/>
            <p:cNvSpPr/>
            <p:nvPr/>
          </p:nvSpPr>
          <p:spPr>
            <a:xfrm>
              <a:off x="2793" y="3859"/>
              <a:ext cx="1179" cy="822"/>
            </a:xfrm>
            <a:prstGeom prst="rect">
              <a:avLst/>
            </a:prstGeom>
          </p:spPr>
          <p:txBody>
            <a:bodyPr wrap="square">
              <a:spAutoFit/>
            </a:bodyPr>
            <a:p>
              <a:pPr algn="l">
                <a:lnSpc>
                  <a:spcPct val="140000"/>
                </a:lnSpc>
              </a:pPr>
              <a:r>
                <a:rPr sz="2000" b="1" dirty="0">
                  <a:cs typeface="+mn-ea"/>
                  <a:sym typeface="+mn-lt"/>
                </a:rPr>
                <a:t>共同</a:t>
              </a:r>
              <a:endParaRPr sz="2000" dirty="0">
                <a:cs typeface="+mn-ea"/>
                <a:sym typeface="+mn-lt"/>
              </a:endParaRPr>
            </a:p>
          </p:txBody>
        </p:sp>
        <p:sp>
          <p:nvSpPr>
            <p:cNvPr id="5" name="菱形 4"/>
            <p:cNvSpPr/>
            <p:nvPr/>
          </p:nvSpPr>
          <p:spPr>
            <a:xfrm>
              <a:off x="1928" y="2486"/>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928" y="3975"/>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菱形 8"/>
            <p:cNvSpPr/>
            <p:nvPr/>
          </p:nvSpPr>
          <p:spPr>
            <a:xfrm>
              <a:off x="1928" y="5614"/>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2793" y="5353"/>
              <a:ext cx="1992" cy="822"/>
            </a:xfrm>
            <a:prstGeom prst="rect">
              <a:avLst/>
            </a:prstGeom>
          </p:spPr>
          <p:txBody>
            <a:bodyPr wrap="square">
              <a:spAutoFit/>
            </a:bodyPr>
            <a:p>
              <a:pPr algn="l">
                <a:lnSpc>
                  <a:spcPct val="140000"/>
                </a:lnSpc>
              </a:pPr>
              <a:r>
                <a:rPr sz="2000" b="1" dirty="0">
                  <a:cs typeface="+mn-ea"/>
                  <a:sym typeface="+mn-lt"/>
                </a:rPr>
                <a:t>多种语言</a:t>
              </a:r>
              <a:endParaRPr sz="2000" dirty="0">
                <a:cs typeface="+mn-ea"/>
                <a:sym typeface="+mn-lt"/>
              </a:endParaRPr>
            </a:p>
          </p:txBody>
        </p:sp>
        <p:sp>
          <p:nvSpPr>
            <p:cNvPr id="11" name="菱形 10"/>
            <p:cNvSpPr/>
            <p:nvPr/>
          </p:nvSpPr>
          <p:spPr>
            <a:xfrm>
              <a:off x="1928" y="725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2793" y="7021"/>
              <a:ext cx="2729" cy="822"/>
            </a:xfrm>
            <a:prstGeom prst="rect">
              <a:avLst/>
            </a:prstGeom>
          </p:spPr>
          <p:txBody>
            <a:bodyPr wrap="square">
              <a:spAutoFit/>
            </a:bodyPr>
            <a:p>
              <a:pPr algn="l">
                <a:lnSpc>
                  <a:spcPct val="140000"/>
                </a:lnSpc>
              </a:pPr>
              <a:r>
                <a:rPr sz="2000" b="1" dirty="0">
                  <a:cs typeface="+mn-ea"/>
                  <a:sym typeface="+mn-lt"/>
                </a:rPr>
                <a:t>辅助数据库</a:t>
              </a:r>
              <a:endParaRPr sz="2000" dirty="0">
                <a:cs typeface="+mn-ea"/>
                <a:sym typeface="+mn-lt"/>
              </a:endParaRPr>
            </a:p>
          </p:txBody>
        </p:sp>
      </p:grpSp>
      <p:grpSp>
        <p:nvGrpSpPr>
          <p:cNvPr id="13" name="组合 12"/>
          <p:cNvGrpSpPr/>
          <p:nvPr/>
        </p:nvGrpSpPr>
        <p:grpSpPr>
          <a:xfrm>
            <a:off x="7130415" y="1725930"/>
            <a:ext cx="2586355" cy="2652395"/>
            <a:chOff x="1598" y="2254"/>
            <a:chExt cx="4073" cy="4177"/>
          </a:xfrm>
        </p:grpSpPr>
        <p:sp>
          <p:nvSpPr>
            <p:cNvPr id="14" name="矩形 13"/>
            <p:cNvSpPr/>
            <p:nvPr/>
          </p:nvSpPr>
          <p:spPr>
            <a:xfrm>
              <a:off x="2065" y="2254"/>
              <a:ext cx="3143" cy="822"/>
            </a:xfrm>
            <a:prstGeom prst="rect">
              <a:avLst/>
            </a:prstGeom>
          </p:spPr>
          <p:txBody>
            <a:bodyPr wrap="square">
              <a:spAutoFit/>
            </a:bodyPr>
            <a:p>
              <a:pPr algn="l">
                <a:lnSpc>
                  <a:spcPct val="140000"/>
                </a:lnSpc>
              </a:pPr>
              <a:r>
                <a:rPr sz="2000" b="1" dirty="0">
                  <a:cs typeface="+mn-ea"/>
                  <a:sym typeface="+mn-lt"/>
                </a:rPr>
                <a:t>收集结构化数据</a:t>
              </a:r>
              <a:endParaRPr sz="2000" dirty="0">
                <a:cs typeface="+mn-ea"/>
                <a:sym typeface="+mn-lt"/>
              </a:endParaRPr>
            </a:p>
          </p:txBody>
        </p:sp>
        <p:sp>
          <p:nvSpPr>
            <p:cNvPr id="15" name="矩形 14"/>
            <p:cNvSpPr/>
            <p:nvPr/>
          </p:nvSpPr>
          <p:spPr>
            <a:xfrm>
              <a:off x="2065" y="4003"/>
              <a:ext cx="3606" cy="822"/>
            </a:xfrm>
            <a:prstGeom prst="rect">
              <a:avLst/>
            </a:prstGeom>
          </p:spPr>
          <p:txBody>
            <a:bodyPr wrap="square">
              <a:spAutoFit/>
            </a:bodyPr>
            <a:p>
              <a:pPr algn="l">
                <a:lnSpc>
                  <a:spcPct val="140000"/>
                </a:lnSpc>
              </a:pPr>
              <a:r>
                <a:rPr sz="2000" b="1" dirty="0">
                  <a:cs typeface="+mn-ea"/>
                  <a:sym typeface="+mn-lt"/>
                </a:rPr>
                <a:t>支持维基媒体维基</a:t>
              </a:r>
              <a:endParaRPr sz="2000" dirty="0">
                <a:cs typeface="+mn-ea"/>
                <a:sym typeface="+mn-lt"/>
              </a:endParaRPr>
            </a:p>
          </p:txBody>
        </p:sp>
        <p:sp>
          <p:nvSpPr>
            <p:cNvPr id="16" name="菱形 15"/>
            <p:cNvSpPr/>
            <p:nvPr/>
          </p:nvSpPr>
          <p:spPr>
            <a:xfrm>
              <a:off x="1598" y="2254"/>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菱形 16"/>
            <p:cNvSpPr/>
            <p:nvPr/>
          </p:nvSpPr>
          <p:spPr>
            <a:xfrm>
              <a:off x="1598" y="3859"/>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菱形 17"/>
            <p:cNvSpPr/>
            <p:nvPr/>
          </p:nvSpPr>
          <p:spPr>
            <a:xfrm>
              <a:off x="1598" y="5464"/>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2065" y="5609"/>
              <a:ext cx="3143" cy="822"/>
            </a:xfrm>
            <a:prstGeom prst="rect">
              <a:avLst/>
            </a:prstGeom>
          </p:spPr>
          <p:txBody>
            <a:bodyPr wrap="square">
              <a:spAutoFit/>
            </a:bodyPr>
            <a:p>
              <a:pPr algn="l">
                <a:lnSpc>
                  <a:spcPct val="140000"/>
                </a:lnSpc>
              </a:pPr>
              <a:r>
                <a:rPr sz="2000" b="1" dirty="0">
                  <a:cs typeface="+mn-ea"/>
                  <a:sym typeface="+mn-lt"/>
                </a:rPr>
                <a:t>世界上的任何人</a:t>
              </a:r>
              <a:endParaRPr sz="20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32687" y="678604"/>
            <a:ext cx="4323425" cy="645160"/>
          </a:xfrm>
          <a:prstGeom prst="rect">
            <a:avLst/>
          </a:prstGeom>
          <a:noFill/>
        </p:spPr>
        <p:txBody>
          <a:bodyPr wrap="square" rtlCol="0">
            <a:spAutoFit/>
          </a:bodyPr>
          <a:lstStyle/>
          <a:p>
            <a:pPr algn="ctr"/>
            <a:r>
              <a:rPr lang="en-US" altLang="zh-CN" sz="3600" dirty="0">
                <a:cs typeface="+mn-ea"/>
                <a:sym typeface="+mn-lt"/>
              </a:rPr>
              <a:t>Wikidata</a:t>
            </a:r>
            <a:endParaRPr lang="en-US" altLang="zh-CN" sz="3600" dirty="0">
              <a:cs typeface="+mn-ea"/>
              <a:sym typeface="+mn-lt"/>
            </a:endParaRPr>
          </a:p>
        </p:txBody>
      </p:sp>
      <p:sp>
        <p:nvSpPr>
          <p:cNvPr id="8" name="矩形 7"/>
          <p:cNvSpPr/>
          <p:nvPr/>
        </p:nvSpPr>
        <p:spPr>
          <a:xfrm>
            <a:off x="958850" y="1323975"/>
            <a:ext cx="4351655" cy="521970"/>
          </a:xfrm>
          <a:prstGeom prst="rect">
            <a:avLst/>
          </a:prstGeom>
        </p:spPr>
        <p:txBody>
          <a:bodyPr wrap="square">
            <a:spAutoFit/>
          </a:bodyPr>
          <a:p>
            <a:pPr algn="l">
              <a:lnSpc>
                <a:spcPct val="140000"/>
              </a:lnSpc>
            </a:pPr>
            <a:r>
              <a:rPr sz="2000" dirty="0">
                <a:cs typeface="+mn-ea"/>
                <a:sym typeface="+mn-lt"/>
              </a:rPr>
              <a:t> Wikidata数据模型</a:t>
            </a:r>
            <a:r>
              <a:rPr lang="zh-CN" sz="2000" dirty="0">
                <a:cs typeface="+mn-ea"/>
                <a:sym typeface="+mn-lt"/>
              </a:rPr>
              <a:t>：</a:t>
            </a:r>
            <a:endParaRPr lang="zh-CN" sz="2000" dirty="0">
              <a:cs typeface="+mn-ea"/>
              <a:sym typeface="+mn-lt"/>
            </a:endParaRPr>
          </a:p>
        </p:txBody>
      </p:sp>
      <p:pic>
        <p:nvPicPr>
          <p:cNvPr id="101" name="图片 100"/>
          <p:cNvPicPr/>
          <p:nvPr/>
        </p:nvPicPr>
        <p:blipFill>
          <a:blip r:embed="rId1"/>
          <a:stretch>
            <a:fillRect/>
          </a:stretch>
        </p:blipFill>
        <p:spPr>
          <a:xfrm>
            <a:off x="3964940" y="3022600"/>
            <a:ext cx="3714750" cy="2842895"/>
          </a:xfrm>
          <a:prstGeom prst="rect">
            <a:avLst/>
          </a:prstGeom>
          <a:noFill/>
          <a:ln w="9525">
            <a:noFill/>
          </a:ln>
        </p:spPr>
      </p:pic>
      <p:sp>
        <p:nvSpPr>
          <p:cNvPr id="15" name="矩形 14"/>
          <p:cNvSpPr/>
          <p:nvPr/>
        </p:nvSpPr>
        <p:spPr>
          <a:xfrm>
            <a:off x="958850" y="1785620"/>
            <a:ext cx="10687050" cy="953135"/>
          </a:xfrm>
          <a:prstGeom prst="rect">
            <a:avLst/>
          </a:prstGeom>
        </p:spPr>
        <p:txBody>
          <a:bodyPr wrap="square">
            <a:spAutoFit/>
          </a:bodyPr>
          <a:p>
            <a:pPr algn="l">
              <a:lnSpc>
                <a:spcPct val="140000"/>
              </a:lnSpc>
            </a:pPr>
            <a:r>
              <a:rPr sz="2000" dirty="0">
                <a:cs typeface="+mn-ea"/>
                <a:sym typeface="+mn-lt"/>
              </a:rPr>
              <a:t>采用了经典的面向对象进行数据模型设计</a:t>
            </a:r>
            <a:r>
              <a:rPr lang="zh-CN" sz="2000" dirty="0">
                <a:cs typeface="+mn-ea"/>
                <a:sym typeface="+mn-lt"/>
              </a:rPr>
              <a:t>，</a:t>
            </a:r>
            <a:r>
              <a:rPr sz="2000" dirty="0">
                <a:cs typeface="+mn-ea"/>
                <a:sym typeface="+mn-lt"/>
              </a:rPr>
              <a:t>Wikidata知识图谱中所有知识元素的顶层是Value对象</a:t>
            </a:r>
            <a:r>
              <a:rPr lang="zh-CN" sz="2000" dirty="0">
                <a:cs typeface="+mn-ea"/>
                <a:sym typeface="+mn-lt"/>
              </a:rPr>
              <a:t>。</a:t>
            </a:r>
            <a:r>
              <a:rPr sz="2000" dirty="0">
                <a:cs typeface="+mn-ea"/>
                <a:sym typeface="+mn-lt"/>
              </a:rPr>
              <a:t>所有Value对象被划分为DataValue</a:t>
            </a:r>
            <a:r>
              <a:rPr lang="zh-CN" sz="2000" dirty="0">
                <a:cs typeface="+mn-ea"/>
                <a:sym typeface="+mn-lt"/>
              </a:rPr>
              <a:t>、</a:t>
            </a:r>
            <a:r>
              <a:rPr sz="2000" dirty="0">
                <a:cs typeface="+mn-ea"/>
                <a:sym typeface="+mn-lt"/>
              </a:rPr>
              <a:t>Entity，Entity分为Datatype、Item和Property</a:t>
            </a:r>
            <a:r>
              <a:rPr lang="zh-CN" sz="2000" dirty="0">
                <a:cs typeface="+mn-ea"/>
                <a:sym typeface="+mn-lt"/>
              </a:rPr>
              <a:t>。</a:t>
            </a:r>
            <a:endParaRPr 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32687" y="678604"/>
            <a:ext cx="4323425" cy="645160"/>
          </a:xfrm>
          <a:prstGeom prst="rect">
            <a:avLst/>
          </a:prstGeom>
          <a:noFill/>
        </p:spPr>
        <p:txBody>
          <a:bodyPr wrap="square" rtlCol="0">
            <a:spAutoFit/>
          </a:bodyPr>
          <a:lstStyle/>
          <a:p>
            <a:pPr algn="ctr"/>
            <a:r>
              <a:rPr lang="en-US" altLang="zh-CN" sz="3600" dirty="0">
                <a:cs typeface="+mn-ea"/>
                <a:sym typeface="+mn-lt"/>
              </a:rPr>
              <a:t>Wikidata</a:t>
            </a:r>
            <a:endParaRPr lang="en-US" altLang="zh-CN" sz="3600" dirty="0">
              <a:cs typeface="+mn-ea"/>
              <a:sym typeface="+mn-lt"/>
            </a:endParaRPr>
          </a:p>
        </p:txBody>
      </p:sp>
      <p:sp>
        <p:nvSpPr>
          <p:cNvPr id="8" name="矩形 7"/>
          <p:cNvSpPr/>
          <p:nvPr/>
        </p:nvSpPr>
        <p:spPr>
          <a:xfrm>
            <a:off x="989330" y="1287145"/>
            <a:ext cx="4351655" cy="521970"/>
          </a:xfrm>
          <a:prstGeom prst="rect">
            <a:avLst/>
          </a:prstGeom>
        </p:spPr>
        <p:txBody>
          <a:bodyPr wrap="square">
            <a:spAutoFit/>
          </a:bodyPr>
          <a:p>
            <a:pPr algn="l">
              <a:lnSpc>
                <a:spcPct val="140000"/>
              </a:lnSpc>
            </a:pPr>
            <a:r>
              <a:rPr sz="2000" dirty="0">
                <a:cs typeface="+mn-ea"/>
                <a:sym typeface="+mn-lt"/>
              </a:rPr>
              <a:t> wikidata官方数据模型展示</a:t>
            </a:r>
            <a:r>
              <a:rPr lang="zh-CN" sz="2000" dirty="0">
                <a:cs typeface="+mn-ea"/>
                <a:sym typeface="+mn-lt"/>
              </a:rPr>
              <a:t>：</a:t>
            </a:r>
            <a:endParaRPr lang="zh-CN" sz="2000" dirty="0">
              <a:cs typeface="+mn-ea"/>
              <a:sym typeface="+mn-lt"/>
            </a:endParaRPr>
          </a:p>
        </p:txBody>
      </p:sp>
      <p:pic>
        <p:nvPicPr>
          <p:cNvPr id="2" name="图片 1"/>
          <p:cNvPicPr>
            <a:picLocks noChangeAspect="1"/>
          </p:cNvPicPr>
          <p:nvPr/>
        </p:nvPicPr>
        <p:blipFill>
          <a:blip r:embed="rId1"/>
          <a:stretch>
            <a:fillRect/>
          </a:stretch>
        </p:blipFill>
        <p:spPr>
          <a:xfrm>
            <a:off x="6896735" y="1324610"/>
            <a:ext cx="4615815" cy="4721225"/>
          </a:xfrm>
          <a:prstGeom prst="rect">
            <a:avLst/>
          </a:prstGeom>
        </p:spPr>
      </p:pic>
      <p:sp>
        <p:nvSpPr>
          <p:cNvPr id="3" name="矩形 2"/>
          <p:cNvSpPr/>
          <p:nvPr/>
        </p:nvSpPr>
        <p:spPr>
          <a:xfrm>
            <a:off x="1116330" y="1845945"/>
            <a:ext cx="5780405" cy="2245360"/>
          </a:xfrm>
          <a:prstGeom prst="rect">
            <a:avLst/>
          </a:prstGeom>
        </p:spPr>
        <p:txBody>
          <a:bodyPr wrap="square">
            <a:spAutoFit/>
          </a:bodyPr>
          <a:p>
            <a:pPr algn="l">
              <a:lnSpc>
                <a:spcPct val="140000"/>
              </a:lnSpc>
            </a:pPr>
            <a:r>
              <a:rPr sz="2000" dirty="0">
                <a:latin typeface="微软雅黑" panose="020B0503020204020204" charset="-122"/>
                <a:ea typeface="微软雅黑" panose="020B0503020204020204" charset="-122"/>
                <a:cs typeface="微软雅黑" panose="020B0503020204020204" charset="-122"/>
                <a:sym typeface="+mn-lt"/>
              </a:rPr>
              <a:t>Wikidata 的一个核心概念是 entity</a:t>
            </a:r>
            <a:r>
              <a:rPr lang="zh-CN" sz="2000" dirty="0">
                <a:latin typeface="微软雅黑" panose="020B0503020204020204" charset="-122"/>
                <a:ea typeface="微软雅黑" panose="020B0503020204020204" charset="-122"/>
                <a:cs typeface="微软雅黑" panose="020B0503020204020204" charset="-122"/>
                <a:sym typeface="+mn-lt"/>
              </a:rPr>
              <a:t>（</a:t>
            </a:r>
            <a:r>
              <a:rPr sz="2000" dirty="0">
                <a:latin typeface="微软雅黑" panose="020B0503020204020204" charset="-122"/>
                <a:ea typeface="微软雅黑" panose="020B0503020204020204" charset="-122"/>
                <a:cs typeface="微软雅黑" panose="020B0503020204020204" charset="-122"/>
                <a:sym typeface="+mn-lt"/>
              </a:rPr>
              <a:t>指一个现实中的对象或一个抽象概念</a:t>
            </a:r>
            <a:r>
              <a:rPr lang="zh-CN" sz="2000" dirty="0">
                <a:latin typeface="微软雅黑" panose="020B0503020204020204" charset="-122"/>
                <a:ea typeface="微软雅黑" panose="020B0503020204020204" charset="-122"/>
                <a:cs typeface="微软雅黑" panose="020B0503020204020204" charset="-122"/>
                <a:sym typeface="+mn-lt"/>
              </a:rPr>
              <a:t>）</a:t>
            </a:r>
            <a:r>
              <a:rPr sz="2000" dirty="0">
                <a:latin typeface="微软雅黑" panose="020B0503020204020204" charset="-122"/>
                <a:ea typeface="微软雅黑" panose="020B0503020204020204" charset="-122"/>
                <a:cs typeface="微软雅黑" panose="020B0503020204020204" charset="-122"/>
                <a:sym typeface="+mn-lt"/>
              </a:rPr>
              <a:t>。这对应 Wikidata 中的一个 item。</a:t>
            </a:r>
            <a:r>
              <a:rPr lang="zh-CN" sz="2000" dirty="0">
                <a:latin typeface="微软雅黑" panose="020B0503020204020204" charset="-122"/>
                <a:ea typeface="微软雅黑" panose="020B0503020204020204" charset="-122"/>
                <a:cs typeface="微软雅黑" panose="020B0503020204020204" charset="-122"/>
                <a:sym typeface="+mn-lt"/>
              </a:rPr>
              <a:t>如图</a:t>
            </a:r>
            <a:r>
              <a:rPr sz="2000" dirty="0">
                <a:latin typeface="微软雅黑" panose="020B0503020204020204" charset="-122"/>
                <a:ea typeface="微软雅黑" panose="020B0503020204020204" charset="-122"/>
                <a:cs typeface="微软雅黑" panose="020B0503020204020204" charset="-122"/>
                <a:sym typeface="+mn-lt"/>
              </a:rPr>
              <a:t>是一个 item，对应的 entity 是一个现实中的</a:t>
            </a:r>
            <a:r>
              <a:rPr lang="zh-CN" sz="2000" dirty="0">
                <a:latin typeface="微软雅黑" panose="020B0503020204020204" charset="-122"/>
                <a:ea typeface="微软雅黑" panose="020B0503020204020204" charset="-122"/>
                <a:cs typeface="微软雅黑" panose="020B0503020204020204" charset="-122"/>
                <a:sym typeface="+mn-lt"/>
              </a:rPr>
              <a:t>人</a:t>
            </a:r>
            <a:r>
              <a:rPr sz="2000" dirty="0">
                <a:latin typeface="微软雅黑" panose="020B0503020204020204" charset="-122"/>
                <a:ea typeface="微软雅黑" panose="020B0503020204020204" charset="-122"/>
                <a:cs typeface="微软雅黑" panose="020B0503020204020204" charset="-122"/>
                <a:sym typeface="+mn-lt"/>
              </a:rPr>
              <a:t>。每个 item 都有标签、描述、别名。</a:t>
            </a:r>
            <a:endParaRPr sz="2000" dirty="0">
              <a:latin typeface="微软雅黑" panose="020B0503020204020204" charset="-122"/>
              <a:ea typeface="微软雅黑" panose="020B0503020204020204" charset="-122"/>
              <a:cs typeface="微软雅黑" panose="020B0503020204020204" charset="-122"/>
              <a:sym typeface="+mn-lt"/>
            </a:endParaRPr>
          </a:p>
        </p:txBody>
      </p:sp>
      <p:sp>
        <p:nvSpPr>
          <p:cNvPr id="5" name="矩形 4"/>
          <p:cNvSpPr/>
          <p:nvPr/>
        </p:nvSpPr>
        <p:spPr>
          <a:xfrm>
            <a:off x="1162050" y="4128135"/>
            <a:ext cx="5688965" cy="953135"/>
          </a:xfrm>
          <a:prstGeom prst="rect">
            <a:avLst/>
          </a:prstGeom>
        </p:spPr>
        <p:txBody>
          <a:bodyPr wrap="square">
            <a:spAutoFit/>
          </a:bodyPr>
          <a:p>
            <a:pPr algn="l">
              <a:lnSpc>
                <a:spcPct val="140000"/>
              </a:lnSpc>
            </a:pPr>
            <a:r>
              <a:rPr sz="2000" dirty="0">
                <a:cs typeface="+mn-ea"/>
                <a:sym typeface="+mn-lt"/>
              </a:rPr>
              <a:t>Wikidata 中的数据以后将会被用于 Wikipedia，另外还可以供第三方研究使用。</a:t>
            </a:r>
            <a:endParaRPr sz="2000" dirty="0">
              <a:cs typeface="+mn-ea"/>
              <a:sym typeface="+mn-lt"/>
            </a:endParaRPr>
          </a:p>
        </p:txBody>
      </p:sp>
      <p:sp>
        <p:nvSpPr>
          <p:cNvPr id="7" name="菱形 6"/>
          <p:cNvSpPr/>
          <p:nvPr/>
        </p:nvSpPr>
        <p:spPr>
          <a:xfrm>
            <a:off x="906780" y="197993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菱形 8"/>
          <p:cNvSpPr/>
          <p:nvPr/>
        </p:nvSpPr>
        <p:spPr>
          <a:xfrm>
            <a:off x="906780" y="404812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860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dist"/>
            <a:r>
              <a:rPr lang="zh-CN" altLang="en-US" sz="3600" dirty="0">
                <a:cs typeface="+mn-ea"/>
                <a:sym typeface="+mn-lt"/>
              </a:rPr>
              <a:t>开放知识</a:t>
            </a:r>
            <a:r>
              <a:rPr lang="zh-CN" altLang="en-US" sz="3600" dirty="0">
                <a:cs typeface="+mn-ea"/>
                <a:sym typeface="+mn-lt"/>
              </a:rPr>
              <a:t>图谱</a:t>
            </a:r>
            <a:endParaRPr lang="zh-CN" altLang="en-US" sz="3600" dirty="0">
              <a:cs typeface="+mn-ea"/>
              <a:sym typeface="+mn-lt"/>
            </a:endParaRPr>
          </a:p>
        </p:txBody>
      </p:sp>
      <p:sp>
        <p:nvSpPr>
          <p:cNvPr id="7" name="矩形 6"/>
          <p:cNvSpPr/>
          <p:nvPr/>
        </p:nvSpPr>
        <p:spPr>
          <a:xfrm>
            <a:off x="1323340" y="2032000"/>
            <a:ext cx="4351655" cy="521970"/>
          </a:xfrm>
          <a:prstGeom prst="rect">
            <a:avLst/>
          </a:prstGeom>
        </p:spPr>
        <p:txBody>
          <a:bodyPr wrap="square">
            <a:spAutoFit/>
          </a:bodyPr>
          <a:lstStyle/>
          <a:p>
            <a:pPr algn="l">
              <a:lnSpc>
                <a:spcPct val="140000"/>
              </a:lnSpc>
            </a:pPr>
            <a:r>
              <a:rPr lang="en-US" altLang="zh-CN" sz="2000" dirty="0">
                <a:cs typeface="+mn-ea"/>
                <a:sym typeface="+mn-lt"/>
              </a:rPr>
              <a:t>特指在开放数据下发布的知识图谱</a:t>
            </a:r>
            <a:r>
              <a:rPr lang="zh-CN" altLang="en-US" sz="2000" dirty="0">
                <a:cs typeface="+mn-ea"/>
                <a:sym typeface="+mn-lt"/>
              </a:rPr>
              <a:t>。</a:t>
            </a:r>
            <a:endParaRPr lang="zh-CN" altLang="en-US" sz="2000" dirty="0">
              <a:cs typeface="+mn-ea"/>
              <a:sym typeface="+mn-lt"/>
            </a:endParaRPr>
          </a:p>
        </p:txBody>
      </p:sp>
      <p:sp>
        <p:nvSpPr>
          <p:cNvPr id="9" name="文本框 8"/>
          <p:cNvSpPr txBox="1"/>
          <p:nvPr/>
        </p:nvSpPr>
        <p:spPr>
          <a:xfrm>
            <a:off x="6709410" y="2718435"/>
            <a:ext cx="1436370" cy="368300"/>
          </a:xfrm>
          <a:prstGeom prst="rect">
            <a:avLst/>
          </a:prstGeom>
          <a:noFill/>
        </p:spPr>
        <p:txBody>
          <a:bodyPr wrap="square" rtlCol="0">
            <a:spAutoFit/>
          </a:bodyPr>
          <a:p>
            <a:r>
              <a:rPr lang="zh-CN" altLang="en-US">
                <a:solidFill>
                  <a:schemeClr val="tx1"/>
                </a:solidFill>
              </a:rPr>
              <a:t>自由访问</a:t>
            </a:r>
            <a:endParaRPr lang="zh-CN" altLang="en-US">
              <a:solidFill>
                <a:schemeClr val="tx1"/>
              </a:solidFill>
            </a:endParaRPr>
          </a:p>
        </p:txBody>
      </p:sp>
      <p:sp>
        <p:nvSpPr>
          <p:cNvPr id="10" name="文本框 9"/>
          <p:cNvSpPr txBox="1"/>
          <p:nvPr/>
        </p:nvSpPr>
        <p:spPr>
          <a:xfrm>
            <a:off x="6709410" y="3345815"/>
            <a:ext cx="1180465" cy="368300"/>
          </a:xfrm>
          <a:prstGeom prst="rect">
            <a:avLst/>
          </a:prstGeom>
          <a:noFill/>
        </p:spPr>
        <p:txBody>
          <a:bodyPr wrap="square" rtlCol="0">
            <a:spAutoFit/>
          </a:bodyPr>
          <a:p>
            <a:r>
              <a:rPr lang="zh-CN" altLang="en-US">
                <a:solidFill>
                  <a:schemeClr val="tx1"/>
                </a:solidFill>
              </a:rPr>
              <a:t>自由使用</a:t>
            </a:r>
            <a:endParaRPr lang="zh-CN" altLang="en-US">
              <a:solidFill>
                <a:schemeClr val="tx1"/>
              </a:solidFill>
            </a:endParaRPr>
          </a:p>
        </p:txBody>
      </p:sp>
      <p:sp>
        <p:nvSpPr>
          <p:cNvPr id="12" name="文本框 11"/>
          <p:cNvSpPr txBox="1"/>
          <p:nvPr/>
        </p:nvSpPr>
        <p:spPr>
          <a:xfrm>
            <a:off x="6709410" y="4481195"/>
            <a:ext cx="730250" cy="368300"/>
          </a:xfrm>
          <a:prstGeom prst="rect">
            <a:avLst/>
          </a:prstGeom>
          <a:noFill/>
        </p:spPr>
        <p:txBody>
          <a:bodyPr wrap="square" rtlCol="0">
            <a:spAutoFit/>
          </a:bodyPr>
          <a:p>
            <a:r>
              <a:rPr lang="zh-CN" altLang="en-US">
                <a:solidFill>
                  <a:schemeClr val="tx1"/>
                </a:solidFill>
              </a:rPr>
              <a:t>共享</a:t>
            </a:r>
            <a:endParaRPr lang="zh-CN" altLang="en-US">
              <a:solidFill>
                <a:schemeClr val="tx1"/>
              </a:solidFill>
            </a:endParaRPr>
          </a:p>
        </p:txBody>
      </p:sp>
      <p:sp>
        <p:nvSpPr>
          <p:cNvPr id="13" name="矩形 12"/>
          <p:cNvSpPr/>
          <p:nvPr/>
        </p:nvSpPr>
        <p:spPr>
          <a:xfrm>
            <a:off x="1323340" y="3231515"/>
            <a:ext cx="4351655" cy="521970"/>
          </a:xfrm>
          <a:prstGeom prst="rect">
            <a:avLst/>
          </a:prstGeom>
        </p:spPr>
        <p:txBody>
          <a:bodyPr wrap="square">
            <a:spAutoFit/>
          </a:bodyPr>
          <a:p>
            <a:pPr algn="l">
              <a:lnSpc>
                <a:spcPct val="140000"/>
              </a:lnSpc>
            </a:pPr>
            <a:r>
              <a:rPr lang="zh-CN" sz="2000" dirty="0">
                <a:cs typeface="+mn-ea"/>
                <a:sym typeface="+mn-lt"/>
              </a:rPr>
              <a:t>开放：</a:t>
            </a:r>
            <a:r>
              <a:rPr sz="2000" dirty="0">
                <a:cs typeface="+mn-ea"/>
                <a:sym typeface="+mn-lt"/>
              </a:rPr>
              <a:t>任何人都可以出于任何目的</a:t>
            </a:r>
            <a:endParaRPr sz="2000" dirty="0">
              <a:cs typeface="+mn-ea"/>
              <a:sym typeface="+mn-lt"/>
            </a:endParaRPr>
          </a:p>
        </p:txBody>
      </p:sp>
      <p:sp>
        <p:nvSpPr>
          <p:cNvPr id="21" name="文本框 20"/>
          <p:cNvSpPr txBox="1"/>
          <p:nvPr/>
        </p:nvSpPr>
        <p:spPr>
          <a:xfrm>
            <a:off x="6709410" y="3913505"/>
            <a:ext cx="1180465" cy="368300"/>
          </a:xfrm>
          <a:prstGeom prst="rect">
            <a:avLst/>
          </a:prstGeom>
          <a:noFill/>
        </p:spPr>
        <p:txBody>
          <a:bodyPr wrap="square" rtlCol="0">
            <a:spAutoFit/>
          </a:bodyPr>
          <a:p>
            <a:r>
              <a:rPr lang="zh-CN" altLang="en-US">
                <a:solidFill>
                  <a:schemeClr val="tx1"/>
                </a:solidFill>
              </a:rPr>
              <a:t>自由</a:t>
            </a:r>
            <a:r>
              <a:rPr lang="zh-CN" altLang="en-US">
                <a:solidFill>
                  <a:schemeClr val="tx1"/>
                </a:solidFill>
              </a:rPr>
              <a:t>修改</a:t>
            </a:r>
            <a:endParaRPr lang="zh-CN" altLang="en-US">
              <a:solidFill>
                <a:schemeClr val="tx1"/>
              </a:solidFill>
            </a:endParaRPr>
          </a:p>
        </p:txBody>
      </p:sp>
      <p:sp>
        <p:nvSpPr>
          <p:cNvPr id="22" name="矩形 21"/>
          <p:cNvSpPr/>
          <p:nvPr/>
        </p:nvSpPr>
        <p:spPr>
          <a:xfrm>
            <a:off x="1323340" y="4978400"/>
            <a:ext cx="9068435" cy="953135"/>
          </a:xfrm>
          <a:prstGeom prst="rect">
            <a:avLst/>
          </a:prstGeom>
        </p:spPr>
        <p:txBody>
          <a:bodyPr wrap="square">
            <a:spAutoFit/>
          </a:bodyPr>
          <a:p>
            <a:pPr algn="l">
              <a:lnSpc>
                <a:spcPct val="140000"/>
              </a:lnSpc>
            </a:pPr>
            <a:r>
              <a:rPr sz="2000" dirty="0">
                <a:cs typeface="+mn-ea"/>
                <a:sym typeface="+mn-lt"/>
              </a:rPr>
              <a:t>开放知识图以链接开放数据集的形式发布，这些图是根据开放数据哲学的链接数据原则发布的（RDF）图</a:t>
            </a:r>
            <a:r>
              <a:rPr lang="zh-CN" sz="2000" dirty="0">
                <a:cs typeface="+mn-ea"/>
                <a:sym typeface="+mn-lt"/>
              </a:rPr>
              <a:t>。</a:t>
            </a:r>
            <a:endParaRPr lang="zh-CN" sz="2000" dirty="0">
              <a:cs typeface="+mn-ea"/>
              <a:sym typeface="+mn-lt"/>
            </a:endParaRPr>
          </a:p>
        </p:txBody>
      </p:sp>
      <p:sp>
        <p:nvSpPr>
          <p:cNvPr id="2" name="右箭头 1"/>
          <p:cNvSpPr/>
          <p:nvPr/>
        </p:nvSpPr>
        <p:spPr>
          <a:xfrm>
            <a:off x="5775325" y="2776220"/>
            <a:ext cx="629285" cy="253365"/>
          </a:xfrm>
          <a:prstGeom prst="rightArrow">
            <a:avLst/>
          </a:prstGeom>
          <a:solidFill>
            <a:srgbClr val="2DB1A3"/>
          </a:solidFill>
          <a:ln>
            <a:solidFill>
              <a:srgbClr val="02AD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5781675" y="3403600"/>
            <a:ext cx="629285" cy="253365"/>
          </a:xfrm>
          <a:prstGeom prst="rightArrow">
            <a:avLst/>
          </a:prstGeom>
          <a:solidFill>
            <a:srgbClr val="2DB1A3"/>
          </a:solidFill>
          <a:ln>
            <a:solidFill>
              <a:srgbClr val="02AD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右箭头 4"/>
          <p:cNvSpPr/>
          <p:nvPr/>
        </p:nvSpPr>
        <p:spPr>
          <a:xfrm>
            <a:off x="5781675" y="3978275"/>
            <a:ext cx="629285" cy="253365"/>
          </a:xfrm>
          <a:prstGeom prst="rightArrow">
            <a:avLst/>
          </a:prstGeom>
          <a:solidFill>
            <a:srgbClr val="2DB1A3"/>
          </a:solidFill>
          <a:ln>
            <a:solidFill>
              <a:srgbClr val="02AD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5774690" y="4536440"/>
            <a:ext cx="629285" cy="253365"/>
          </a:xfrm>
          <a:prstGeom prst="rightArrow">
            <a:avLst/>
          </a:prstGeom>
          <a:solidFill>
            <a:srgbClr val="2DB1A3"/>
          </a:solidFill>
          <a:ln>
            <a:solidFill>
              <a:srgbClr val="02AD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32687" y="678604"/>
            <a:ext cx="4323425" cy="645160"/>
          </a:xfrm>
          <a:prstGeom prst="rect">
            <a:avLst/>
          </a:prstGeom>
          <a:noFill/>
        </p:spPr>
        <p:txBody>
          <a:bodyPr wrap="square" rtlCol="0">
            <a:spAutoFit/>
          </a:bodyPr>
          <a:lstStyle/>
          <a:p>
            <a:pPr algn="ctr"/>
            <a:r>
              <a:rPr lang="en-US" altLang="zh-CN" sz="3600" dirty="0">
                <a:cs typeface="+mn-ea"/>
                <a:sym typeface="+mn-lt"/>
              </a:rPr>
              <a:t>Wikidata</a:t>
            </a:r>
            <a:endParaRPr lang="en-US" altLang="zh-CN" sz="3600" dirty="0">
              <a:cs typeface="+mn-ea"/>
              <a:sym typeface="+mn-lt"/>
            </a:endParaRPr>
          </a:p>
        </p:txBody>
      </p:sp>
      <p:pic>
        <p:nvPicPr>
          <p:cNvPr id="10" name="图片 9"/>
          <p:cNvPicPr>
            <a:picLocks noChangeAspect="1"/>
          </p:cNvPicPr>
          <p:nvPr/>
        </p:nvPicPr>
        <p:blipFill>
          <a:blip r:embed="rId1"/>
          <a:stretch>
            <a:fillRect/>
          </a:stretch>
        </p:blipFill>
        <p:spPr>
          <a:xfrm>
            <a:off x="3486150" y="1323975"/>
            <a:ext cx="5016500" cy="4934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63167" y="785919"/>
            <a:ext cx="4323425" cy="645160"/>
          </a:xfrm>
          <a:prstGeom prst="rect">
            <a:avLst/>
          </a:prstGeom>
          <a:noFill/>
        </p:spPr>
        <p:txBody>
          <a:bodyPr wrap="square" rtlCol="0">
            <a:spAutoFit/>
          </a:bodyPr>
          <a:lstStyle/>
          <a:p>
            <a:pPr algn="ctr"/>
            <a:r>
              <a:rPr lang="en-US" altLang="zh-CN" sz="3600" dirty="0">
                <a:cs typeface="+mn-ea"/>
                <a:sym typeface="+mn-lt"/>
              </a:rPr>
              <a:t>W</a:t>
            </a:r>
            <a:r>
              <a:rPr lang="en-US" altLang="zh-CN" sz="3600" dirty="0">
                <a:cs typeface="+mn-ea"/>
                <a:sym typeface="+mn-lt"/>
              </a:rPr>
              <a:t>ikidata</a:t>
            </a:r>
            <a:endParaRPr lang="en-US" altLang="zh-CN" sz="3600" dirty="0">
              <a:cs typeface="+mn-ea"/>
              <a:sym typeface="+mn-lt"/>
            </a:endParaRPr>
          </a:p>
        </p:txBody>
      </p:sp>
      <p:sp>
        <p:nvSpPr>
          <p:cNvPr id="8" name="矩形 7"/>
          <p:cNvSpPr/>
          <p:nvPr/>
        </p:nvSpPr>
        <p:spPr>
          <a:xfrm>
            <a:off x="1416050" y="1431290"/>
            <a:ext cx="9725660" cy="1814830"/>
          </a:xfrm>
          <a:prstGeom prst="rect">
            <a:avLst/>
          </a:prstGeom>
        </p:spPr>
        <p:txBody>
          <a:bodyPr wrap="square">
            <a:spAutoFit/>
          </a:bodyPr>
          <a:p>
            <a:pPr algn="l">
              <a:lnSpc>
                <a:spcPct val="140000"/>
              </a:lnSpc>
            </a:pPr>
            <a:r>
              <a:rPr sz="2000" dirty="0">
                <a:cs typeface="+mn-ea"/>
                <a:sym typeface="+mn-lt"/>
              </a:rPr>
              <a:t>Wikidata 是多语言的，其中节点和边被分配了与语言无关的 Qxx 和 Pxx 代码</a:t>
            </a:r>
            <a:r>
              <a:rPr lang="zh-CN" sz="2000" dirty="0">
                <a:cs typeface="+mn-ea"/>
                <a:sym typeface="+mn-lt"/>
              </a:rPr>
              <a:t>如下图</a:t>
            </a:r>
            <a:r>
              <a:rPr sz="2000" dirty="0">
                <a:cs typeface="+mn-ea"/>
                <a:sym typeface="+mn-lt"/>
              </a:rPr>
              <a:t>，随后与各种语言的标签、别名和描述相关联，从而允许以这些语言出现声明。不仅允许在数据级别进行协作编辑，还允许在模式级别进行协作编辑，允许用户添加或修改轻量级语义公理。</a:t>
            </a:r>
            <a:endParaRPr sz="2000" dirty="0">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2673350" y="3529965"/>
            <a:ext cx="6377940" cy="1805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63167" y="785919"/>
            <a:ext cx="4323425" cy="645160"/>
          </a:xfrm>
          <a:prstGeom prst="rect">
            <a:avLst/>
          </a:prstGeom>
          <a:noFill/>
        </p:spPr>
        <p:txBody>
          <a:bodyPr wrap="square" rtlCol="0">
            <a:spAutoFit/>
          </a:bodyPr>
          <a:lstStyle/>
          <a:p>
            <a:pPr algn="ctr"/>
            <a:r>
              <a:rPr lang="en-US" altLang="zh-CN" sz="3600" dirty="0">
                <a:cs typeface="+mn-ea"/>
                <a:sym typeface="+mn-lt"/>
              </a:rPr>
              <a:t>W</a:t>
            </a:r>
            <a:r>
              <a:rPr lang="en-US" altLang="zh-CN" sz="3600" dirty="0">
                <a:cs typeface="+mn-ea"/>
                <a:sym typeface="+mn-lt"/>
              </a:rPr>
              <a:t>ikidata</a:t>
            </a:r>
            <a:endParaRPr lang="en-US" altLang="zh-CN" sz="3600" dirty="0">
              <a:cs typeface="+mn-ea"/>
              <a:sym typeface="+mn-lt"/>
            </a:endParaRPr>
          </a:p>
        </p:txBody>
      </p:sp>
      <p:sp>
        <p:nvSpPr>
          <p:cNvPr id="8" name="矩形 7"/>
          <p:cNvSpPr/>
          <p:nvPr/>
        </p:nvSpPr>
        <p:spPr>
          <a:xfrm>
            <a:off x="1554480" y="2638425"/>
            <a:ext cx="9917430" cy="953135"/>
          </a:xfrm>
          <a:prstGeom prst="rect">
            <a:avLst/>
          </a:prstGeom>
        </p:spPr>
        <p:txBody>
          <a:bodyPr wrap="square">
            <a:spAutoFit/>
          </a:bodyPr>
          <a:p>
            <a:pPr algn="l">
              <a:lnSpc>
                <a:spcPct val="140000"/>
              </a:lnSpc>
            </a:pPr>
            <a:r>
              <a:rPr sz="2000" dirty="0">
                <a:cs typeface="+mn-ea"/>
                <a:sym typeface="+mn-lt"/>
              </a:rPr>
              <a:t>Wikidata 提供各种访问协议并已获得广泛采用，被Wikipedia用于在某些域中生成信息框</a:t>
            </a:r>
            <a:r>
              <a:rPr lang="zh-CN" sz="2000" dirty="0">
                <a:cs typeface="+mn-ea"/>
                <a:sym typeface="+mn-lt"/>
              </a:rPr>
              <a:t>，</a:t>
            </a:r>
            <a:r>
              <a:rPr sz="2000" dirty="0">
                <a:cs typeface="+mn-ea"/>
                <a:sym typeface="+mn-lt"/>
              </a:rPr>
              <a:t>得到Google的支持，并已被用作Apple等著名应用程序的数据源Siri等 。</a:t>
            </a:r>
            <a:endParaRPr sz="2000" dirty="0">
              <a:cs typeface="+mn-ea"/>
              <a:sym typeface="+mn-lt"/>
            </a:endParaRPr>
          </a:p>
        </p:txBody>
      </p:sp>
      <p:sp>
        <p:nvSpPr>
          <p:cNvPr id="5" name="菱形 4"/>
          <p:cNvSpPr/>
          <p:nvPr/>
        </p:nvSpPr>
        <p:spPr>
          <a:xfrm>
            <a:off x="1035050" y="30010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505200" y="847090"/>
            <a:ext cx="5885815" cy="645160"/>
          </a:xfrm>
          <a:prstGeom prst="rect">
            <a:avLst/>
          </a:prstGeom>
          <a:noFill/>
        </p:spPr>
        <p:txBody>
          <a:bodyPr wrap="square" rtlCol="0">
            <a:spAutoFit/>
          </a:bodyPr>
          <a:lstStyle/>
          <a:p>
            <a:pPr algn="ctr"/>
            <a:r>
              <a:rPr lang="zh-CN" altLang="en-US" sz="3600" dirty="0">
                <a:cs typeface="+mn-ea"/>
                <a:sym typeface="+mn-lt"/>
              </a:rPr>
              <a:t>其他开放</a:t>
            </a:r>
            <a:r>
              <a:rPr lang="zh-CN" altLang="en-US" sz="3600" dirty="0">
                <a:cs typeface="+mn-ea"/>
                <a:sym typeface="+mn-lt"/>
              </a:rPr>
              <a:t>的跨领域知识</a:t>
            </a:r>
            <a:r>
              <a:rPr lang="zh-CN" altLang="en-US" sz="3600" dirty="0">
                <a:cs typeface="+mn-ea"/>
                <a:sym typeface="+mn-lt"/>
              </a:rPr>
              <a:t>图谱</a:t>
            </a:r>
            <a:endParaRPr lang="zh-CN" altLang="en-US" sz="3600" dirty="0">
              <a:cs typeface="+mn-ea"/>
              <a:sym typeface="+mn-lt"/>
            </a:endParaRPr>
          </a:p>
        </p:txBody>
      </p:sp>
      <p:sp>
        <p:nvSpPr>
          <p:cNvPr id="8" name="矩形 7"/>
          <p:cNvSpPr/>
          <p:nvPr/>
        </p:nvSpPr>
        <p:spPr>
          <a:xfrm>
            <a:off x="1751330" y="2029460"/>
            <a:ext cx="9393555" cy="2245360"/>
          </a:xfrm>
          <a:prstGeom prst="rect">
            <a:avLst/>
          </a:prstGeom>
        </p:spPr>
        <p:txBody>
          <a:bodyPr wrap="square">
            <a:spAutoFit/>
          </a:bodyPr>
          <a:p>
            <a:pPr algn="l">
              <a:lnSpc>
                <a:spcPct val="140000"/>
              </a:lnSpc>
            </a:pPr>
            <a:r>
              <a:rPr sz="2000" dirty="0">
                <a:cs typeface="+mn-ea"/>
                <a:sym typeface="+mn-lt"/>
              </a:rPr>
              <a:t>BabelNet以与 YAGO 类似的方式——基于统一 WordNet 和 Wikipedia，集成了</a:t>
            </a:r>
            <a:r>
              <a:rPr lang="zh-CN" sz="2000" dirty="0">
                <a:cs typeface="+mn-ea"/>
                <a:sym typeface="+mn-lt"/>
              </a:rPr>
              <a:t> Wikidata、GeoNames、OmegaWiki 等多种资源，共拥有 271 个语言版本。</a:t>
            </a:r>
            <a:r>
              <a:rPr sz="2000" dirty="0">
                <a:cs typeface="+mn-ea"/>
                <a:sym typeface="+mn-lt"/>
              </a:rPr>
              <a:t>与其他知识图谱相比，BabelNet 等词汇化知识图谱将维基百科中的百科信息与单语和双语词典中常见的词典信息结合在一起</a:t>
            </a:r>
            <a:r>
              <a:rPr lang="zh-CN" sz="2000" dirty="0">
                <a:cs typeface="+mn-ea"/>
                <a:sym typeface="+mn-lt"/>
              </a:rPr>
              <a:t>。BabelNet 目前支持 HTTP API 调用，而数据集的完全下载需要经过非商用的认证后才能完。</a:t>
            </a:r>
            <a:endParaRPr sz="2000" dirty="0">
              <a:cs typeface="+mn-ea"/>
              <a:sym typeface="+mn-lt"/>
            </a:endParaRPr>
          </a:p>
        </p:txBody>
      </p:sp>
      <p:sp>
        <p:nvSpPr>
          <p:cNvPr id="5" name="菱形 4"/>
          <p:cNvSpPr/>
          <p:nvPr/>
        </p:nvSpPr>
        <p:spPr>
          <a:xfrm>
            <a:off x="1390015" y="191389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84525" y="786130"/>
            <a:ext cx="5915025" cy="645160"/>
          </a:xfrm>
          <a:prstGeom prst="rect">
            <a:avLst/>
          </a:prstGeom>
          <a:noFill/>
        </p:spPr>
        <p:txBody>
          <a:bodyPr wrap="square" rtlCol="0">
            <a:spAutoFit/>
          </a:bodyPr>
          <a:lstStyle/>
          <a:p>
            <a:pPr algn="ctr"/>
            <a:r>
              <a:rPr lang="zh-CN" altLang="en-US" sz="3600" dirty="0">
                <a:cs typeface="+mn-ea"/>
                <a:sym typeface="+mn-lt"/>
              </a:rPr>
              <a:t>其他开放的</a:t>
            </a:r>
            <a:r>
              <a:rPr lang="zh-CN" altLang="en-US" sz="3600" dirty="0">
                <a:cs typeface="+mn-ea"/>
                <a:sym typeface="+mn-lt"/>
              </a:rPr>
              <a:t>跨领域知识</a:t>
            </a:r>
            <a:r>
              <a:rPr lang="zh-CN" altLang="en-US" sz="3600" dirty="0">
                <a:cs typeface="+mn-ea"/>
                <a:sym typeface="+mn-lt"/>
              </a:rPr>
              <a:t>图谱</a:t>
            </a:r>
            <a:endParaRPr lang="zh-CN" altLang="en-US" sz="3600" dirty="0">
              <a:cs typeface="+mn-ea"/>
              <a:sym typeface="+mn-lt"/>
            </a:endParaRPr>
          </a:p>
        </p:txBody>
      </p:sp>
      <p:sp>
        <p:nvSpPr>
          <p:cNvPr id="5" name="菱形 4"/>
          <p:cNvSpPr/>
          <p:nvPr/>
        </p:nvSpPr>
        <p:spPr>
          <a:xfrm>
            <a:off x="1126490" y="16421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483360" y="3236595"/>
            <a:ext cx="9917430" cy="953135"/>
          </a:xfrm>
          <a:prstGeom prst="rect">
            <a:avLst/>
          </a:prstGeom>
        </p:spPr>
        <p:txBody>
          <a:bodyPr wrap="square">
            <a:spAutoFit/>
          </a:bodyPr>
          <a:p>
            <a:pPr algn="l">
              <a:lnSpc>
                <a:spcPct val="140000"/>
              </a:lnSpc>
            </a:pPr>
            <a:r>
              <a:rPr sz="2000" dirty="0">
                <a:cs typeface="+mn-ea"/>
                <a:sym typeface="+mn-lt"/>
              </a:rPr>
              <a:t>Cyc 项目旨在以机器可读的方式对常识知识进行编码，自1986年以来，超过 900 人年的努力已经创建了 220 万个事实和规则。</a:t>
            </a:r>
            <a:endParaRPr sz="2000" dirty="0">
              <a:cs typeface="+mn-ea"/>
              <a:sym typeface="+mn-lt"/>
            </a:endParaRPr>
          </a:p>
        </p:txBody>
      </p:sp>
      <p:sp>
        <p:nvSpPr>
          <p:cNvPr id="3" name="矩形 2"/>
          <p:cNvSpPr/>
          <p:nvPr/>
        </p:nvSpPr>
        <p:spPr>
          <a:xfrm>
            <a:off x="1483360" y="1642110"/>
            <a:ext cx="9917430" cy="1383665"/>
          </a:xfrm>
          <a:prstGeom prst="rect">
            <a:avLst/>
          </a:prstGeom>
        </p:spPr>
        <p:txBody>
          <a:bodyPr wrap="square">
            <a:spAutoFit/>
          </a:bodyPr>
          <a:p>
            <a:pPr algn="l">
              <a:lnSpc>
                <a:spcPct val="140000"/>
              </a:lnSpc>
            </a:pPr>
            <a:r>
              <a:rPr sz="2000" dirty="0">
                <a:cs typeface="+mn-ea"/>
                <a:sym typeface="+mn-lt"/>
              </a:rPr>
              <a:t>永无止境的语言学习 (NELL) 项目使用 OIE 方法从网页文本中提取了 1.2 亿条边的图形。 NELL的理念是：给定一个初始的本体（少量类和关系的定义）和少量本体，让机器能够通过自学习的方式不断的从Web学习和抽取新的知识。</a:t>
            </a:r>
            <a:endParaRPr sz="2000" dirty="0">
              <a:cs typeface="+mn-ea"/>
              <a:sym typeface="+mn-lt"/>
            </a:endParaRPr>
          </a:p>
        </p:txBody>
      </p:sp>
      <p:sp>
        <p:nvSpPr>
          <p:cNvPr id="7" name="菱形 6"/>
          <p:cNvSpPr/>
          <p:nvPr/>
        </p:nvSpPr>
        <p:spPr>
          <a:xfrm>
            <a:off x="1126490" y="33159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639820" y="800735"/>
            <a:ext cx="5286375" cy="645160"/>
          </a:xfrm>
          <a:prstGeom prst="rect">
            <a:avLst/>
          </a:prstGeom>
          <a:noFill/>
        </p:spPr>
        <p:txBody>
          <a:bodyPr wrap="square" rtlCol="0">
            <a:spAutoFit/>
          </a:bodyPr>
          <a:lstStyle/>
          <a:p>
            <a:pPr algn="ctr"/>
            <a:r>
              <a:rPr lang="zh-CN" altLang="en-US" sz="3600" dirty="0">
                <a:cs typeface="+mn-ea"/>
                <a:sym typeface="+mn-lt"/>
              </a:rPr>
              <a:t>特定领域的开放知识图谱</a:t>
            </a:r>
            <a:endParaRPr lang="zh-CN" altLang="en-US" sz="3600" dirty="0">
              <a:cs typeface="+mn-ea"/>
              <a:sym typeface="+mn-lt"/>
            </a:endParaRPr>
          </a:p>
        </p:txBody>
      </p:sp>
      <p:sp>
        <p:nvSpPr>
          <p:cNvPr id="8" name="矩形 7"/>
          <p:cNvSpPr/>
          <p:nvPr/>
        </p:nvSpPr>
        <p:spPr>
          <a:xfrm>
            <a:off x="1384300" y="1595120"/>
            <a:ext cx="9573895" cy="521970"/>
          </a:xfrm>
          <a:prstGeom prst="rect">
            <a:avLst/>
          </a:prstGeom>
        </p:spPr>
        <p:txBody>
          <a:bodyPr wrap="square">
            <a:spAutoFit/>
          </a:bodyPr>
          <a:p>
            <a:pPr algn="l">
              <a:lnSpc>
                <a:spcPct val="140000"/>
              </a:lnSpc>
            </a:pPr>
            <a:r>
              <a:rPr sz="2000" dirty="0">
                <a:cs typeface="+mn-ea"/>
                <a:sym typeface="+mn-lt"/>
              </a:rPr>
              <a:t>关联数据上下文中最突出的领域如下</a:t>
            </a:r>
            <a:r>
              <a:rPr lang="zh-CN" sz="2000" dirty="0">
                <a:cs typeface="+mn-ea"/>
                <a:sym typeface="+mn-lt"/>
              </a:rPr>
              <a:t>：</a:t>
            </a:r>
            <a:endParaRPr lang="zh-CN" sz="2000" dirty="0">
              <a:cs typeface="+mn-ea"/>
              <a:sym typeface="+mn-lt"/>
            </a:endParaRPr>
          </a:p>
        </p:txBody>
      </p:sp>
      <p:grpSp>
        <p:nvGrpSpPr>
          <p:cNvPr id="17" name="组合 16"/>
          <p:cNvGrpSpPr/>
          <p:nvPr/>
        </p:nvGrpSpPr>
        <p:grpSpPr>
          <a:xfrm>
            <a:off x="1925320" y="2266315"/>
            <a:ext cx="8016875" cy="3130550"/>
            <a:chOff x="3096" y="3894"/>
            <a:chExt cx="12625" cy="4930"/>
          </a:xfrm>
        </p:grpSpPr>
        <p:sp>
          <p:nvSpPr>
            <p:cNvPr id="16" name="文本框 15"/>
            <p:cNvSpPr txBox="1"/>
            <p:nvPr/>
          </p:nvSpPr>
          <p:spPr>
            <a:xfrm>
              <a:off x="4067" y="3894"/>
              <a:ext cx="10720" cy="628"/>
            </a:xfrm>
            <a:prstGeom prst="rect">
              <a:avLst/>
            </a:prstGeom>
            <a:noFill/>
          </p:spPr>
          <p:txBody>
            <a:bodyPr wrap="square" rtlCol="0">
              <a:spAutoFit/>
            </a:bodyPr>
            <a:p>
              <a:pPr algn="l"/>
              <a:r>
                <a:rPr lang="zh-CN" altLang="en-US" sz="2000" b="1" dirty="0">
                  <a:cs typeface="+mn-ea"/>
                  <a:sym typeface="+mn-lt"/>
                </a:rPr>
                <a:t>与新闻、电视、广播等相关的媒体（BBC 世界服务档案）</a:t>
              </a:r>
              <a:endParaRPr lang="zh-CN" altLang="en-US" sz="2000" b="1" dirty="0">
                <a:cs typeface="+mn-ea"/>
                <a:sym typeface="+mn-lt"/>
              </a:endParaRPr>
            </a:p>
          </p:txBody>
        </p:sp>
        <p:sp>
          <p:nvSpPr>
            <p:cNvPr id="3" name="菱形 2"/>
            <p:cNvSpPr/>
            <p:nvPr/>
          </p:nvSpPr>
          <p:spPr>
            <a:xfrm>
              <a:off x="3096" y="401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067" y="4764"/>
              <a:ext cx="11655" cy="628"/>
            </a:xfrm>
            <a:prstGeom prst="rect">
              <a:avLst/>
            </a:prstGeom>
            <a:noFill/>
          </p:spPr>
          <p:txBody>
            <a:bodyPr wrap="square" rtlCol="0">
              <a:spAutoFit/>
            </a:bodyPr>
            <a:p>
              <a:pPr algn="l"/>
              <a:r>
                <a:rPr lang="zh-CN" altLang="en-US" sz="2000" b="1" dirty="0">
                  <a:cs typeface="+mn-ea"/>
                  <a:sym typeface="+mn-lt"/>
                </a:rPr>
                <a:t>与发布数据以促进透明度和发展有关的</a:t>
              </a:r>
              <a:r>
                <a:rPr lang="zh-CN" altLang="en-US" sz="2000" b="1" dirty="0">
                  <a:cs typeface="+mn-ea"/>
                  <a:sym typeface="+mn-lt"/>
                </a:rPr>
                <a:t>政府（美国和英国政府）</a:t>
              </a:r>
              <a:endParaRPr lang="zh-CN" altLang="en-US" sz="2000" b="1" dirty="0">
                <a:cs typeface="+mn-ea"/>
                <a:sym typeface="+mn-lt"/>
              </a:endParaRPr>
            </a:p>
          </p:txBody>
        </p:sp>
        <p:sp>
          <p:nvSpPr>
            <p:cNvPr id="9" name="文本框 8"/>
            <p:cNvSpPr txBox="1"/>
            <p:nvPr/>
          </p:nvSpPr>
          <p:spPr>
            <a:xfrm>
              <a:off x="4067" y="5682"/>
              <a:ext cx="9183" cy="628"/>
            </a:xfrm>
            <a:prstGeom prst="rect">
              <a:avLst/>
            </a:prstGeom>
            <a:noFill/>
          </p:spPr>
          <p:txBody>
            <a:bodyPr wrap="square" rtlCol="0">
              <a:spAutoFit/>
            </a:bodyPr>
            <a:p>
              <a:pPr algn="l"/>
              <a:r>
                <a:rPr lang="zh-CN" altLang="en-US" sz="2000" b="1" dirty="0">
                  <a:cs typeface="+mn-ea"/>
                  <a:sym typeface="+mn-lt"/>
                </a:rPr>
                <a:t>与各个学科的学术文献相关的出版物</a:t>
              </a:r>
              <a:endParaRPr lang="zh-CN" altLang="en-US" sz="2000" b="1" dirty="0">
                <a:cs typeface="+mn-ea"/>
                <a:sym typeface="+mn-lt"/>
              </a:endParaRPr>
            </a:p>
          </p:txBody>
        </p:sp>
        <p:sp>
          <p:nvSpPr>
            <p:cNvPr id="10" name="菱形 9"/>
            <p:cNvSpPr/>
            <p:nvPr/>
          </p:nvSpPr>
          <p:spPr>
            <a:xfrm>
              <a:off x="3096" y="4882"/>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3096" y="5751"/>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菱形 1"/>
            <p:cNvSpPr/>
            <p:nvPr/>
          </p:nvSpPr>
          <p:spPr>
            <a:xfrm>
              <a:off x="3096" y="6647"/>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3096" y="7489"/>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4067" y="6521"/>
              <a:ext cx="9183" cy="628"/>
            </a:xfrm>
            <a:prstGeom prst="rect">
              <a:avLst/>
            </a:prstGeom>
            <a:noFill/>
          </p:spPr>
          <p:txBody>
            <a:bodyPr wrap="square" rtlCol="0">
              <a:spAutoFit/>
            </a:bodyPr>
            <a:p>
              <a:pPr algn="l"/>
              <a:r>
                <a:rPr lang="zh-CN" altLang="en-US" sz="2000" b="1" dirty="0">
                  <a:cs typeface="+mn-ea"/>
                  <a:sym typeface="+mn-lt"/>
                </a:rPr>
                <a:t>与感兴趣的地方和区域有关</a:t>
              </a:r>
              <a:endParaRPr lang="zh-CN" altLang="en-US" sz="2000" b="1" dirty="0">
                <a:cs typeface="+mn-ea"/>
                <a:sym typeface="+mn-lt"/>
              </a:endParaRPr>
            </a:p>
          </p:txBody>
        </p:sp>
        <p:sp>
          <p:nvSpPr>
            <p:cNvPr id="14" name="文本框 13"/>
            <p:cNvSpPr txBox="1"/>
            <p:nvPr/>
          </p:nvSpPr>
          <p:spPr>
            <a:xfrm>
              <a:off x="4067" y="7422"/>
              <a:ext cx="9183" cy="628"/>
            </a:xfrm>
            <a:prstGeom prst="rect">
              <a:avLst/>
            </a:prstGeom>
            <a:noFill/>
          </p:spPr>
          <p:txBody>
            <a:bodyPr wrap="square" rtlCol="0">
              <a:spAutoFit/>
            </a:bodyPr>
            <a:p>
              <a:pPr algn="l"/>
              <a:r>
                <a:rPr lang="zh-CN" altLang="en-US" sz="2000" b="1" dirty="0">
                  <a:cs typeface="+mn-ea"/>
                  <a:sym typeface="+mn-lt"/>
                </a:rPr>
                <a:t>与蛋白质、基因、药物、疾病等有关</a:t>
              </a:r>
              <a:endParaRPr lang="zh-CN" altLang="en-US" sz="2000" b="1" dirty="0">
                <a:cs typeface="+mn-ea"/>
                <a:sym typeface="+mn-lt"/>
              </a:endParaRPr>
            </a:p>
          </p:txBody>
        </p:sp>
        <p:sp>
          <p:nvSpPr>
            <p:cNvPr id="12" name="菱形 11"/>
            <p:cNvSpPr/>
            <p:nvPr/>
          </p:nvSpPr>
          <p:spPr>
            <a:xfrm>
              <a:off x="3096" y="8331"/>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4067" y="8196"/>
              <a:ext cx="9183" cy="628"/>
            </a:xfrm>
            <a:prstGeom prst="rect">
              <a:avLst/>
            </a:prstGeom>
            <a:noFill/>
          </p:spPr>
          <p:txBody>
            <a:bodyPr wrap="square" rtlCol="0">
              <a:spAutoFit/>
            </a:bodyPr>
            <a:p>
              <a:pPr algn="l"/>
              <a:r>
                <a:rPr lang="zh-CN" altLang="en-US" sz="2000" b="1" dirty="0">
                  <a:cs typeface="+mn-ea"/>
                  <a:sym typeface="+mn-lt"/>
                </a:rPr>
                <a:t>与评论、开源项目等有关</a:t>
              </a:r>
              <a:endParaRPr lang="zh-CN" altLang="en-US" sz="2000" b="1"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639820" y="800735"/>
            <a:ext cx="5286375" cy="645160"/>
          </a:xfrm>
          <a:prstGeom prst="rect">
            <a:avLst/>
          </a:prstGeom>
          <a:noFill/>
        </p:spPr>
        <p:txBody>
          <a:bodyPr wrap="square" rtlCol="0">
            <a:spAutoFit/>
          </a:bodyPr>
          <a:lstStyle/>
          <a:p>
            <a:pPr algn="ctr"/>
            <a:r>
              <a:rPr lang="zh-CN" altLang="en-US" sz="3600" dirty="0">
                <a:cs typeface="+mn-ea"/>
                <a:sym typeface="+mn-lt"/>
              </a:rPr>
              <a:t>特定领域的开放知识图谱</a:t>
            </a:r>
            <a:endParaRPr lang="zh-CN" altLang="en-US" sz="3600" dirty="0">
              <a:cs typeface="+mn-ea"/>
              <a:sym typeface="+mn-lt"/>
            </a:endParaRPr>
          </a:p>
        </p:txBody>
      </p:sp>
      <p:sp>
        <p:nvSpPr>
          <p:cNvPr id="8" name="矩形 7"/>
          <p:cNvSpPr/>
          <p:nvPr/>
        </p:nvSpPr>
        <p:spPr>
          <a:xfrm>
            <a:off x="1384300" y="1595120"/>
            <a:ext cx="9573895" cy="521970"/>
          </a:xfrm>
          <a:prstGeom prst="rect">
            <a:avLst/>
          </a:prstGeom>
        </p:spPr>
        <p:txBody>
          <a:bodyPr wrap="square">
            <a:spAutoFit/>
          </a:bodyPr>
          <a:p>
            <a:pPr algn="l">
              <a:lnSpc>
                <a:spcPct val="140000"/>
              </a:lnSpc>
            </a:pPr>
            <a:r>
              <a:rPr sz="2000" dirty="0">
                <a:cs typeface="+mn-ea"/>
                <a:sym typeface="+mn-lt"/>
              </a:rPr>
              <a:t>其他领域</a:t>
            </a:r>
            <a:r>
              <a:rPr lang="zh-CN" sz="2000" dirty="0">
                <a:cs typeface="+mn-ea"/>
                <a:sym typeface="+mn-lt"/>
              </a:rPr>
              <a:t>：</a:t>
            </a:r>
            <a:endParaRPr lang="zh-CN" sz="2000" dirty="0">
              <a:cs typeface="+mn-ea"/>
              <a:sym typeface="+mn-lt"/>
            </a:endParaRPr>
          </a:p>
        </p:txBody>
      </p:sp>
      <p:grpSp>
        <p:nvGrpSpPr>
          <p:cNvPr id="17" name="组合 16"/>
          <p:cNvGrpSpPr/>
          <p:nvPr/>
        </p:nvGrpSpPr>
        <p:grpSpPr>
          <a:xfrm>
            <a:off x="1925320" y="2266315"/>
            <a:ext cx="8017510" cy="2689860"/>
            <a:chOff x="3096" y="3894"/>
            <a:chExt cx="12626" cy="4236"/>
          </a:xfrm>
        </p:grpSpPr>
        <p:sp>
          <p:nvSpPr>
            <p:cNvPr id="16" name="文本框 15"/>
            <p:cNvSpPr txBox="1"/>
            <p:nvPr/>
          </p:nvSpPr>
          <p:spPr>
            <a:xfrm>
              <a:off x="4067" y="3894"/>
              <a:ext cx="10720" cy="628"/>
            </a:xfrm>
            <a:prstGeom prst="rect">
              <a:avLst/>
            </a:prstGeom>
            <a:noFill/>
          </p:spPr>
          <p:txBody>
            <a:bodyPr wrap="square" rtlCol="0">
              <a:spAutoFit/>
            </a:bodyPr>
            <a:p>
              <a:pPr algn="l"/>
              <a:r>
                <a:rPr lang="zh-CN" altLang="en-US" sz="2000" b="1" dirty="0">
                  <a:cs typeface="+mn-ea"/>
                  <a:sym typeface="+mn-lt"/>
                </a:rPr>
                <a:t>文化遗产</a:t>
              </a:r>
              <a:endParaRPr lang="zh-CN" altLang="en-US" sz="2000" b="1" dirty="0">
                <a:cs typeface="+mn-ea"/>
                <a:sym typeface="+mn-lt"/>
              </a:endParaRPr>
            </a:p>
          </p:txBody>
        </p:sp>
        <p:sp>
          <p:nvSpPr>
            <p:cNvPr id="3" name="菱形 2"/>
            <p:cNvSpPr/>
            <p:nvPr/>
          </p:nvSpPr>
          <p:spPr>
            <a:xfrm>
              <a:off x="3096" y="401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067" y="4764"/>
              <a:ext cx="11655" cy="628"/>
            </a:xfrm>
            <a:prstGeom prst="rect">
              <a:avLst/>
            </a:prstGeom>
            <a:noFill/>
          </p:spPr>
          <p:txBody>
            <a:bodyPr wrap="square" rtlCol="0">
              <a:spAutoFit/>
            </a:bodyPr>
            <a:p>
              <a:pPr algn="l"/>
              <a:r>
                <a:rPr lang="zh-CN" altLang="en-US" sz="2000" b="1" dirty="0">
                  <a:cs typeface="+mn-ea"/>
                  <a:sym typeface="+mn-lt"/>
                </a:rPr>
                <a:t>音乐</a:t>
              </a:r>
              <a:endParaRPr lang="zh-CN" altLang="en-US" sz="2000" b="1" dirty="0">
                <a:cs typeface="+mn-ea"/>
                <a:sym typeface="+mn-lt"/>
              </a:endParaRPr>
            </a:p>
          </p:txBody>
        </p:sp>
        <p:sp>
          <p:nvSpPr>
            <p:cNvPr id="9" name="文本框 8"/>
            <p:cNvSpPr txBox="1"/>
            <p:nvPr/>
          </p:nvSpPr>
          <p:spPr>
            <a:xfrm>
              <a:off x="4067" y="5682"/>
              <a:ext cx="9183" cy="628"/>
            </a:xfrm>
            <a:prstGeom prst="rect">
              <a:avLst/>
            </a:prstGeom>
            <a:noFill/>
          </p:spPr>
          <p:txBody>
            <a:bodyPr wrap="square" rtlCol="0">
              <a:spAutoFit/>
            </a:bodyPr>
            <a:p>
              <a:pPr algn="l"/>
              <a:r>
                <a:rPr lang="zh-CN" altLang="en-US" sz="2000" b="1" dirty="0">
                  <a:cs typeface="+mn-ea"/>
                  <a:sym typeface="+mn-lt"/>
                </a:rPr>
                <a:t>法律</a:t>
              </a:r>
              <a:endParaRPr lang="zh-CN" altLang="en-US" sz="2000" b="1" dirty="0">
                <a:cs typeface="+mn-ea"/>
                <a:sym typeface="+mn-lt"/>
              </a:endParaRPr>
            </a:p>
          </p:txBody>
        </p:sp>
        <p:sp>
          <p:nvSpPr>
            <p:cNvPr id="10" name="菱形 9"/>
            <p:cNvSpPr/>
            <p:nvPr/>
          </p:nvSpPr>
          <p:spPr>
            <a:xfrm>
              <a:off x="3096" y="4882"/>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3096" y="5751"/>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菱形 1"/>
            <p:cNvSpPr/>
            <p:nvPr/>
          </p:nvSpPr>
          <p:spPr>
            <a:xfrm>
              <a:off x="3096" y="6647"/>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3096" y="7489"/>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4067" y="6521"/>
              <a:ext cx="9183" cy="628"/>
            </a:xfrm>
            <a:prstGeom prst="rect">
              <a:avLst/>
            </a:prstGeom>
            <a:noFill/>
          </p:spPr>
          <p:txBody>
            <a:bodyPr wrap="square" rtlCol="0">
              <a:spAutoFit/>
            </a:bodyPr>
            <a:p>
              <a:pPr algn="l"/>
              <a:r>
                <a:rPr lang="zh-CN" altLang="en-US" sz="2000" b="1" dirty="0">
                  <a:cs typeface="+mn-ea"/>
                  <a:sym typeface="+mn-lt"/>
                </a:rPr>
                <a:t>神学</a:t>
              </a:r>
              <a:endParaRPr lang="zh-CN" altLang="en-US" sz="2000" b="1" dirty="0">
                <a:cs typeface="+mn-ea"/>
                <a:sym typeface="+mn-lt"/>
              </a:endParaRPr>
            </a:p>
          </p:txBody>
        </p:sp>
        <p:sp>
          <p:nvSpPr>
            <p:cNvPr id="14" name="文本框 13"/>
            <p:cNvSpPr txBox="1"/>
            <p:nvPr/>
          </p:nvSpPr>
          <p:spPr>
            <a:xfrm>
              <a:off x="4067" y="7502"/>
              <a:ext cx="9183" cy="628"/>
            </a:xfrm>
            <a:prstGeom prst="rect">
              <a:avLst/>
            </a:prstGeom>
            <a:noFill/>
          </p:spPr>
          <p:txBody>
            <a:bodyPr wrap="square" rtlCol="0">
              <a:spAutoFit/>
            </a:bodyPr>
            <a:p>
              <a:pPr algn="l"/>
              <a:r>
                <a:rPr lang="zh-CN" altLang="en-US" sz="2000" b="1" dirty="0">
                  <a:cs typeface="+mn-ea"/>
                  <a:sym typeface="+mn-lt"/>
                </a:rPr>
                <a:t>旅游</a:t>
              </a:r>
              <a:endParaRPr lang="zh-CN" altLang="en-US" sz="2000" b="1"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5160"/>
          </a:xfrm>
          <a:prstGeom prst="rect">
            <a:avLst/>
          </a:prstGeom>
          <a:noFill/>
        </p:spPr>
        <p:txBody>
          <a:bodyPr wrap="square" rtlCol="0">
            <a:spAutoFit/>
          </a:bodyPr>
          <a:lstStyle/>
          <a:p>
            <a:pPr algn="dist"/>
            <a:r>
              <a:rPr lang="zh-CN" altLang="en-US" sz="3600" dirty="0">
                <a:cs typeface="+mn-ea"/>
                <a:sym typeface="+mn-lt"/>
              </a:rPr>
              <a:t>企业中的知识图谱</a:t>
            </a:r>
            <a:endParaRPr lang="zh-CN" altLang="en-US" sz="3600" dirty="0">
              <a:cs typeface="+mn-ea"/>
              <a:sym typeface="+mn-lt"/>
            </a:endParaRPr>
          </a:p>
        </p:txBody>
      </p:sp>
      <p:sp>
        <p:nvSpPr>
          <p:cNvPr id="7" name="矩形 6"/>
          <p:cNvSpPr/>
          <p:nvPr/>
        </p:nvSpPr>
        <p:spPr>
          <a:xfrm>
            <a:off x="3048000" y="3993915"/>
            <a:ext cx="6096000" cy="775277"/>
          </a:xfrm>
          <a:prstGeom prst="rect">
            <a:avLst/>
          </a:prstGeom>
        </p:spPr>
        <p:txBody>
          <a:bodyPr>
            <a:spAutoFit/>
          </a:bodyPr>
          <a:lstStyle/>
          <a:p>
            <a:pPr algn="ctr">
              <a:lnSpc>
                <a:spcPct val="200000"/>
              </a:lnSpc>
            </a:pPr>
            <a:r>
              <a:rPr lang="en-US" altLang="zh-CN" sz="1200" dirty="0">
                <a:cs typeface="+mn-ea"/>
                <a:sym typeface="+mn-lt"/>
              </a:rPr>
              <a:t>Just for today I will try to live through this day only and not tackle my whole life problem at once Just for today I will try to live through this</a:t>
            </a:r>
            <a:endParaRPr lang="en-US" altLang="zh-CN" sz="1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69396" t="50000"/>
          <a:stretch>
            <a:fillRect/>
          </a:stretch>
        </p:blipFill>
        <p:spPr>
          <a:xfrm>
            <a:off x="2702852" y="1247402"/>
            <a:ext cx="397776" cy="1026896"/>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67893" b="52071"/>
          <a:stretch>
            <a:fillRect/>
          </a:stretch>
        </p:blipFill>
        <p:spPr>
          <a:xfrm>
            <a:off x="4153973" y="1289767"/>
            <a:ext cx="417315" cy="984358"/>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0000" r="56227"/>
          <a:stretch>
            <a:fillRect/>
          </a:stretch>
        </p:blipFill>
        <p:spPr>
          <a:xfrm>
            <a:off x="3388209" y="1247344"/>
            <a:ext cx="568941" cy="1026896"/>
          </a:xfrm>
          <a:prstGeom prst="rect">
            <a:avLst/>
          </a:prstGeom>
        </p:spPr>
      </p:pic>
      <p:sp>
        <p:nvSpPr>
          <p:cNvPr id="9" name="文本框 8"/>
          <p:cNvSpPr txBox="1"/>
          <p:nvPr/>
        </p:nvSpPr>
        <p:spPr>
          <a:xfrm>
            <a:off x="5198745" y="1690370"/>
            <a:ext cx="3994150" cy="583565"/>
          </a:xfrm>
          <a:prstGeom prst="rect">
            <a:avLst/>
          </a:prstGeom>
          <a:noFill/>
        </p:spPr>
        <p:txBody>
          <a:bodyPr wrap="square" rtlCol="0">
            <a:spAutoFit/>
          </a:bodyPr>
          <a:lstStyle/>
          <a:p>
            <a:pPr algn="dist"/>
            <a:r>
              <a:rPr lang="zh-CN" altLang="en-US" sz="3200" b="1" dirty="0">
                <a:cs typeface="+mn-ea"/>
                <a:sym typeface="+mn-lt"/>
              </a:rPr>
              <a:t>企业知识图谱的目标</a:t>
            </a:r>
            <a:endParaRPr lang="zh-CN" altLang="en-US" sz="3200" b="1" dirty="0">
              <a:cs typeface="+mn-ea"/>
              <a:sym typeface="+mn-lt"/>
            </a:endParaRPr>
          </a:p>
        </p:txBody>
      </p:sp>
      <p:sp>
        <p:nvSpPr>
          <p:cNvPr id="10" name="矩形 9"/>
          <p:cNvSpPr/>
          <p:nvPr/>
        </p:nvSpPr>
        <p:spPr>
          <a:xfrm>
            <a:off x="3037840" y="2556510"/>
            <a:ext cx="8053705" cy="3415030"/>
          </a:xfrm>
          <a:prstGeom prst="rect">
            <a:avLst/>
          </a:prstGeom>
        </p:spPr>
        <p:txBody>
          <a:bodyPr wrap="square">
            <a:spAutoFit/>
          </a:bodyPr>
          <a:lstStyle/>
          <a:p>
            <a:pPr>
              <a:lnSpc>
                <a:spcPct val="150000"/>
              </a:lnSpc>
            </a:pPr>
            <a:r>
              <a:rPr lang="en-US" altLang="zh-CN" sz="2400" dirty="0">
                <a:cs typeface="+mn-ea"/>
                <a:sym typeface="+mn-lt"/>
              </a:rPr>
              <a:t>    许多公司已经宣布创建专有的</a:t>
            </a:r>
            <a:r>
              <a:rPr lang="zh-CN" altLang="en-US" sz="2400" dirty="0">
                <a:cs typeface="+mn-ea"/>
                <a:sym typeface="+mn-lt"/>
              </a:rPr>
              <a:t>企业知识图谱，</a:t>
            </a:r>
            <a:r>
              <a:rPr lang="en-US" altLang="zh-CN" sz="2400" dirty="0">
                <a:cs typeface="+mn-ea"/>
                <a:sym typeface="+mn-lt"/>
              </a:rPr>
              <a:t>其目标多种多样，包括:</a:t>
            </a:r>
            <a:endParaRPr lang="en-US" altLang="zh-CN" sz="2400" dirty="0">
              <a:cs typeface="+mn-ea"/>
              <a:sym typeface="+mn-lt"/>
            </a:endParaRPr>
          </a:p>
          <a:p>
            <a:pPr>
              <a:lnSpc>
                <a:spcPct val="150000"/>
              </a:lnSpc>
            </a:pPr>
            <a:r>
              <a:rPr lang="en-US" altLang="zh-CN" sz="2400" dirty="0">
                <a:cs typeface="+mn-ea"/>
                <a:sym typeface="+mn-lt"/>
              </a:rPr>
              <a:t>    提高搜索能力，提供用户推荐，实现会话/个人代理，增强定向广告，增强商业分析，连接用户，扩展多语言支持，促进研究和发现评估和降低风险，跟踪新闻事件，提高交通自动化等。</a:t>
            </a:r>
            <a:endParaRPr lang="en-US" altLang="zh-CN"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6125" y="974090"/>
            <a:ext cx="1072515" cy="506793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152650" y="1114425"/>
            <a:ext cx="736600" cy="4766945"/>
          </a:xfrm>
          <a:prstGeom prst="rect">
            <a:avLst/>
          </a:prstGeom>
          <a:noFill/>
        </p:spPr>
        <p:txBody>
          <a:bodyPr vert="eaVert" wrap="square" rtlCol="0">
            <a:spAutoFit/>
          </a:bodyPr>
          <a:lstStyle/>
          <a:p>
            <a:pPr algn="dist"/>
            <a:r>
              <a:rPr lang="zh-CN" altLang="en-US" sz="3600" b="1" dirty="0">
                <a:solidFill>
                  <a:schemeClr val="bg1"/>
                </a:solidFill>
                <a:cs typeface="+mn-ea"/>
                <a:sym typeface="+mn-lt"/>
              </a:rPr>
              <a:t>企业知识图谱发展趋势</a:t>
            </a:r>
            <a:endParaRPr lang="zh-CN" altLang="en-US" sz="3600" b="1" dirty="0">
              <a:solidFill>
                <a:schemeClr val="bg1"/>
              </a:solidFill>
              <a:cs typeface="+mn-ea"/>
              <a:sym typeface="+mn-lt"/>
            </a:endParaRPr>
          </a:p>
        </p:txBody>
      </p:sp>
      <p:sp>
        <p:nvSpPr>
          <p:cNvPr id="15" name="矩形 14"/>
          <p:cNvSpPr/>
          <p:nvPr/>
        </p:nvSpPr>
        <p:spPr>
          <a:xfrm>
            <a:off x="3540125" y="826770"/>
            <a:ext cx="7922260" cy="1014730"/>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1</a:t>
            </a:r>
            <a:r>
              <a:rPr lang="zh-CN" altLang="en-US" sz="2000" dirty="0">
                <a:cs typeface="+mn-ea"/>
                <a:sym typeface="+mn-lt"/>
              </a:rPr>
              <a:t>）</a:t>
            </a:r>
            <a:r>
              <a:rPr lang="en-US" altLang="zh-CN" sz="2000" dirty="0">
                <a:cs typeface="+mn-ea"/>
                <a:sym typeface="+mn-lt"/>
              </a:rPr>
              <a:t>数据通常集成到知识图中，来自各种外部和内部来源(经常涉及文本)</a:t>
            </a:r>
            <a:r>
              <a:rPr lang="zh-CN" altLang="en-US" sz="2000" dirty="0">
                <a:cs typeface="+mn-ea"/>
                <a:sym typeface="+mn-lt"/>
              </a:rPr>
              <a:t>。</a:t>
            </a:r>
            <a:endParaRPr lang="zh-CN" altLang="en-US" sz="2000" dirty="0">
              <a:cs typeface="+mn-ea"/>
              <a:sym typeface="+mn-lt"/>
            </a:endParaRPr>
          </a:p>
        </p:txBody>
      </p:sp>
      <p:sp>
        <p:nvSpPr>
          <p:cNvPr id="17" name="矩形 16"/>
          <p:cNvSpPr/>
          <p:nvPr/>
        </p:nvSpPr>
        <p:spPr>
          <a:xfrm>
            <a:off x="3605530" y="1841500"/>
            <a:ext cx="7856855" cy="1014730"/>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2</a:t>
            </a:r>
            <a:r>
              <a:rPr lang="zh-CN" altLang="en-US" sz="2000" dirty="0">
                <a:cs typeface="+mn-ea"/>
                <a:sym typeface="+mn-lt"/>
              </a:rPr>
              <a:t>）</a:t>
            </a:r>
            <a:r>
              <a:rPr lang="en-US" altLang="zh-CN" sz="2000" dirty="0">
                <a:cs typeface="+mn-ea"/>
                <a:sym typeface="+mn-lt"/>
              </a:rPr>
              <a:t>企业知识图谱往往非常庞大，具有数百万甚至数十亿个节点和边，在可扩展性方面存在挑战</a:t>
            </a:r>
            <a:r>
              <a:rPr lang="zh-CN" altLang="en-US" sz="2000" dirty="0">
                <a:cs typeface="+mn-ea"/>
                <a:sym typeface="+mn-lt"/>
              </a:rPr>
              <a:t>。</a:t>
            </a:r>
            <a:endParaRPr lang="zh-CN" altLang="en-US" sz="2000" dirty="0">
              <a:cs typeface="+mn-ea"/>
              <a:sym typeface="+mn-lt"/>
            </a:endParaRPr>
          </a:p>
        </p:txBody>
      </p:sp>
      <p:sp>
        <p:nvSpPr>
          <p:cNvPr id="19" name="矩形 18"/>
          <p:cNvSpPr/>
          <p:nvPr/>
        </p:nvSpPr>
        <p:spPr>
          <a:xfrm>
            <a:off x="3540125" y="3081655"/>
            <a:ext cx="7792085" cy="1014730"/>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3</a:t>
            </a:r>
            <a:r>
              <a:rPr lang="zh-CN" altLang="en-US" sz="2000" dirty="0">
                <a:cs typeface="+mn-ea"/>
                <a:sym typeface="+mn-lt"/>
              </a:rPr>
              <a:t>）</a:t>
            </a:r>
            <a:r>
              <a:rPr lang="en-US" altLang="zh-CN" sz="2000" dirty="0">
                <a:cs typeface="+mn-ea"/>
                <a:sym typeface="+mn-lt"/>
              </a:rPr>
              <a:t>对初始知识图的细化——增加新的环节、巩固重复实体等</a:t>
            </a:r>
            <a:r>
              <a:rPr lang="zh-CN" altLang="en-US" sz="2000" dirty="0">
                <a:cs typeface="+mn-ea"/>
                <a:sym typeface="+mn-lt"/>
              </a:rPr>
              <a:t>，</a:t>
            </a:r>
            <a:r>
              <a:rPr lang="en-US" altLang="zh-CN" sz="2000" dirty="0">
                <a:cs typeface="+mn-ea"/>
                <a:sym typeface="+mn-lt"/>
              </a:rPr>
              <a:t>对提高质量很重要</a:t>
            </a:r>
            <a:r>
              <a:rPr lang="zh-CN" altLang="en-US" sz="2000" dirty="0">
                <a:cs typeface="+mn-ea"/>
                <a:sym typeface="+mn-lt"/>
              </a:rPr>
              <a:t>。</a:t>
            </a:r>
            <a:endParaRPr lang="zh-CN" altLang="en-US" sz="2000" dirty="0">
              <a:cs typeface="+mn-ea"/>
              <a:sym typeface="+mn-lt"/>
            </a:endParaRPr>
          </a:p>
        </p:txBody>
      </p:sp>
      <p:sp>
        <p:nvSpPr>
          <p:cNvPr id="21" name="矩形 20"/>
          <p:cNvSpPr/>
          <p:nvPr/>
        </p:nvSpPr>
        <p:spPr>
          <a:xfrm>
            <a:off x="3539877" y="4322375"/>
            <a:ext cx="6096000" cy="553085"/>
          </a:xfrm>
          <a:prstGeom prst="rect">
            <a:avLst/>
          </a:prstGeom>
        </p:spPr>
        <p:txBody>
          <a:bodyPr>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4</a:t>
            </a:r>
            <a:r>
              <a:rPr lang="zh-CN" altLang="en-US" sz="2000" dirty="0">
                <a:cs typeface="+mn-ea"/>
                <a:sym typeface="+mn-lt"/>
              </a:rPr>
              <a:t>）</a:t>
            </a:r>
            <a:r>
              <a:rPr lang="en-US" altLang="zh-CN" sz="2000" dirty="0">
                <a:cs typeface="+mn-ea"/>
                <a:sym typeface="+mn-lt"/>
              </a:rPr>
              <a:t>保持知识图与领域同步的技术往往是关键</a:t>
            </a:r>
            <a:r>
              <a:rPr lang="zh-CN" altLang="en-US" sz="2000" dirty="0">
                <a:cs typeface="+mn-ea"/>
                <a:sym typeface="+mn-lt"/>
              </a:rPr>
              <a:t>。</a:t>
            </a:r>
            <a:endParaRPr lang="zh-CN" altLang="en-US" sz="2000" dirty="0">
              <a:cs typeface="+mn-ea"/>
              <a:sym typeface="+mn-lt"/>
            </a:endParaRPr>
          </a:p>
        </p:txBody>
      </p:sp>
      <p:sp>
        <p:nvSpPr>
          <p:cNvPr id="100" name="文本框 99"/>
          <p:cNvSpPr txBox="1"/>
          <p:nvPr/>
        </p:nvSpPr>
        <p:spPr>
          <a:xfrm>
            <a:off x="3540125" y="5196205"/>
            <a:ext cx="7687945" cy="1014730"/>
          </a:xfrm>
          <a:prstGeom prst="rect">
            <a:avLst/>
          </a:prstGeom>
          <a:noFill/>
          <a:ln w="9525">
            <a:noFill/>
          </a:ln>
        </p:spPr>
        <p:txBody>
          <a:bodyPr wrap="square">
            <a:spAutoFit/>
          </a:bodyPr>
          <a:p>
            <a:pPr indent="266700"/>
            <a:r>
              <a:rPr lang="zh-CN" altLang="en-US" sz="2000" b="0" dirty="0">
                <a:cs typeface="+mn-ea"/>
              </a:rPr>
              <a:t>（</a:t>
            </a:r>
            <a:r>
              <a:rPr lang="en-US" altLang="zh-CN" sz="2000" b="0" dirty="0">
                <a:cs typeface="+mn-ea"/>
              </a:rPr>
              <a:t>5</a:t>
            </a:r>
            <a:r>
              <a:rPr lang="zh-CN" altLang="en-US" sz="2000" b="0" dirty="0">
                <a:cs typeface="+mn-ea"/>
              </a:rPr>
              <a:t>）</a:t>
            </a:r>
            <a:r>
              <a:rPr lang="en-US" altLang="zh-CN" sz="2000" b="0" dirty="0">
                <a:cs typeface="+mn-ea"/>
              </a:rPr>
              <a:t>本体论表示和机器学习表示相结合或在不同的情况下使用，以便 从企业知识图中得出结论</a:t>
            </a:r>
            <a:r>
              <a:rPr lang="zh-CN" altLang="en-US" sz="2000" b="0" dirty="0">
                <a:cs typeface="+mn-ea"/>
              </a:rPr>
              <a:t>；</a:t>
            </a:r>
            <a:r>
              <a:rPr lang="en-US" altLang="zh-CN" sz="2000" b="0" dirty="0">
                <a:cs typeface="+mn-ea"/>
              </a:rPr>
              <a:t>使用的本体往往是轻量级的，通常是表示类或概念层次结构的简单分类法。</a:t>
            </a:r>
            <a:endParaRPr lang="en-US" altLang="zh-CN" sz="20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081687" y="1377628"/>
            <a:ext cx="1222901" cy="368300"/>
          </a:xfrm>
          <a:prstGeom prst="rect">
            <a:avLst/>
          </a:prstGeom>
          <a:noFill/>
        </p:spPr>
        <p:txBody>
          <a:bodyPr wrap="square" rtlCol="0">
            <a:spAutoFit/>
          </a:bodyPr>
          <a:lstStyle/>
          <a:p>
            <a:pPr algn="dist"/>
            <a:r>
              <a:rPr lang="en-US" altLang="zh-CN" b="1" dirty="0">
                <a:cs typeface="+mn-ea"/>
                <a:sym typeface="+mn-lt"/>
              </a:rPr>
              <a:t>DB</a:t>
            </a:r>
            <a:r>
              <a:rPr lang="en-US" altLang="zh-CN" b="1" dirty="0">
                <a:cs typeface="+mn-ea"/>
                <a:sym typeface="+mn-lt"/>
              </a:rPr>
              <a:t>pedia</a:t>
            </a:r>
            <a:endParaRPr lang="en-US" altLang="zh-CN" b="1" dirty="0">
              <a:cs typeface="+mn-ea"/>
              <a:sym typeface="+mn-lt"/>
            </a:endParaRPr>
          </a:p>
        </p:txBody>
      </p:sp>
      <p:sp>
        <p:nvSpPr>
          <p:cNvPr id="11" name="文本框 10"/>
          <p:cNvSpPr txBox="1"/>
          <p:nvPr/>
        </p:nvSpPr>
        <p:spPr>
          <a:xfrm>
            <a:off x="5082100" y="2140016"/>
            <a:ext cx="1222901" cy="368300"/>
          </a:xfrm>
          <a:prstGeom prst="rect">
            <a:avLst/>
          </a:prstGeom>
          <a:noFill/>
        </p:spPr>
        <p:txBody>
          <a:bodyPr wrap="square" rtlCol="0">
            <a:spAutoFit/>
          </a:bodyPr>
          <a:lstStyle/>
          <a:p>
            <a:pPr algn="dist"/>
            <a:r>
              <a:rPr lang="en-US" altLang="zh-CN" b="1" dirty="0">
                <a:cs typeface="+mn-ea"/>
                <a:sym typeface="+mn-lt"/>
              </a:rPr>
              <a:t>YAGO</a:t>
            </a:r>
            <a:endParaRPr lang="en-US" altLang="zh-CN" b="1" dirty="0">
              <a:cs typeface="+mn-ea"/>
              <a:sym typeface="+mn-lt"/>
            </a:endParaRPr>
          </a:p>
        </p:txBody>
      </p:sp>
      <p:sp>
        <p:nvSpPr>
          <p:cNvPr id="13" name="文本框 12"/>
          <p:cNvSpPr txBox="1"/>
          <p:nvPr/>
        </p:nvSpPr>
        <p:spPr>
          <a:xfrm>
            <a:off x="5081465" y="2828956"/>
            <a:ext cx="1222901" cy="368300"/>
          </a:xfrm>
          <a:prstGeom prst="rect">
            <a:avLst/>
          </a:prstGeom>
          <a:noFill/>
        </p:spPr>
        <p:txBody>
          <a:bodyPr wrap="square" rtlCol="0">
            <a:spAutoFit/>
          </a:bodyPr>
          <a:lstStyle/>
          <a:p>
            <a:pPr algn="dist"/>
            <a:r>
              <a:rPr lang="en-US" altLang="zh-CN" b="1" dirty="0">
                <a:cs typeface="+mn-ea"/>
                <a:sym typeface="+mn-lt"/>
              </a:rPr>
              <a:t>Freebase</a:t>
            </a:r>
            <a:endParaRPr lang="en-US" altLang="zh-CN" b="1" dirty="0">
              <a:cs typeface="+mn-ea"/>
              <a:sym typeface="+mn-lt"/>
            </a:endParaRPr>
          </a:p>
        </p:txBody>
      </p:sp>
      <p:sp>
        <p:nvSpPr>
          <p:cNvPr id="2" name="文本框 1"/>
          <p:cNvSpPr txBox="1"/>
          <p:nvPr/>
        </p:nvSpPr>
        <p:spPr>
          <a:xfrm>
            <a:off x="1247140" y="960755"/>
            <a:ext cx="859790" cy="4665345"/>
          </a:xfrm>
          <a:prstGeom prst="rect">
            <a:avLst/>
          </a:prstGeom>
          <a:noFill/>
        </p:spPr>
        <p:txBody>
          <a:bodyPr vert="eaVert" wrap="square" rtlCol="0">
            <a:spAutoFit/>
          </a:bodyPr>
          <a:p>
            <a:pPr algn="dist"/>
            <a:r>
              <a:rPr lang="zh-CN" altLang="en-US" sz="4400">
                <a:solidFill>
                  <a:schemeClr val="bg1"/>
                </a:solidFill>
              </a:rPr>
              <a:t>开放知识图谱</a:t>
            </a:r>
            <a:endParaRPr lang="zh-CN" altLang="en-US" sz="4400">
              <a:solidFill>
                <a:schemeClr val="bg1"/>
              </a:solidFill>
            </a:endParaRPr>
          </a:p>
        </p:txBody>
      </p:sp>
      <p:sp>
        <p:nvSpPr>
          <p:cNvPr id="3" name="菱形 2"/>
          <p:cNvSpPr/>
          <p:nvPr/>
        </p:nvSpPr>
        <p:spPr>
          <a:xfrm>
            <a:off x="4238625" y="1388110"/>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菱形 15"/>
          <p:cNvSpPr/>
          <p:nvPr/>
        </p:nvSpPr>
        <p:spPr>
          <a:xfrm>
            <a:off x="4238625" y="2106295"/>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菱形 16"/>
          <p:cNvSpPr/>
          <p:nvPr/>
        </p:nvSpPr>
        <p:spPr>
          <a:xfrm>
            <a:off x="4238625" y="2824480"/>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菱形 17"/>
          <p:cNvSpPr/>
          <p:nvPr/>
        </p:nvSpPr>
        <p:spPr>
          <a:xfrm>
            <a:off x="4238625" y="3542665"/>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081465" y="3566826"/>
            <a:ext cx="1222901" cy="368300"/>
          </a:xfrm>
          <a:prstGeom prst="rect">
            <a:avLst/>
          </a:prstGeom>
          <a:noFill/>
        </p:spPr>
        <p:txBody>
          <a:bodyPr wrap="square" rtlCol="0">
            <a:spAutoFit/>
          </a:bodyPr>
          <a:p>
            <a:pPr algn="dist"/>
            <a:r>
              <a:rPr lang="en-US" altLang="zh-CN" b="1" dirty="0">
                <a:cs typeface="+mn-ea"/>
                <a:sym typeface="+mn-lt"/>
              </a:rPr>
              <a:t>Wikidata</a:t>
            </a:r>
            <a:endParaRPr lang="en-US" altLang="zh-CN" b="1" dirty="0">
              <a:cs typeface="+mn-ea"/>
              <a:sym typeface="+mn-lt"/>
            </a:endParaRPr>
          </a:p>
        </p:txBody>
      </p:sp>
      <p:sp>
        <p:nvSpPr>
          <p:cNvPr id="21" name="菱形 20"/>
          <p:cNvSpPr/>
          <p:nvPr/>
        </p:nvSpPr>
        <p:spPr>
          <a:xfrm>
            <a:off x="4238625" y="4227195"/>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菱形 21"/>
          <p:cNvSpPr/>
          <p:nvPr/>
        </p:nvSpPr>
        <p:spPr>
          <a:xfrm>
            <a:off x="4238625" y="4911725"/>
            <a:ext cx="415925" cy="415925"/>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81905" y="4280535"/>
            <a:ext cx="3362960" cy="368300"/>
          </a:xfrm>
          <a:prstGeom prst="rect">
            <a:avLst/>
          </a:prstGeom>
          <a:noFill/>
        </p:spPr>
        <p:txBody>
          <a:bodyPr wrap="square" rtlCol="0">
            <a:spAutoFit/>
          </a:bodyPr>
          <a:p>
            <a:pPr algn="dist"/>
            <a:r>
              <a:rPr lang="zh-CN" altLang="en-US" b="1" dirty="0">
                <a:cs typeface="+mn-ea"/>
                <a:sym typeface="+mn-lt"/>
              </a:rPr>
              <a:t>其他开放的跨领域知识图</a:t>
            </a:r>
            <a:r>
              <a:rPr lang="zh-CN" altLang="en-US" b="1" dirty="0">
                <a:cs typeface="+mn-ea"/>
                <a:sym typeface="+mn-lt"/>
              </a:rPr>
              <a:t>谱</a:t>
            </a:r>
            <a:endParaRPr lang="zh-CN" altLang="en-US" b="1" dirty="0">
              <a:cs typeface="+mn-ea"/>
              <a:sym typeface="+mn-lt"/>
            </a:endParaRPr>
          </a:p>
        </p:txBody>
      </p:sp>
      <p:sp>
        <p:nvSpPr>
          <p:cNvPr id="24" name="文本框 23"/>
          <p:cNvSpPr txBox="1"/>
          <p:nvPr/>
        </p:nvSpPr>
        <p:spPr>
          <a:xfrm>
            <a:off x="5081905" y="4993640"/>
            <a:ext cx="2734310" cy="368300"/>
          </a:xfrm>
          <a:prstGeom prst="rect">
            <a:avLst/>
          </a:prstGeom>
          <a:noFill/>
        </p:spPr>
        <p:txBody>
          <a:bodyPr wrap="square" rtlCol="0">
            <a:spAutoFit/>
          </a:bodyPr>
          <a:p>
            <a:pPr algn="dist"/>
            <a:r>
              <a:rPr lang="zh-CN" altLang="en-US" b="1" dirty="0">
                <a:cs typeface="+mn-ea"/>
                <a:sym typeface="+mn-lt"/>
              </a:rPr>
              <a:t>特定领域的开放知识</a:t>
            </a:r>
            <a:r>
              <a:rPr lang="zh-CN" altLang="en-US" b="1" dirty="0">
                <a:cs typeface="+mn-ea"/>
                <a:sym typeface="+mn-lt"/>
              </a:rPr>
              <a:t>图谱</a:t>
            </a:r>
            <a:endParaRPr lang="zh-CN" altLang="en-US"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0"/>
          <p:cNvPicPr>
            <a:picLocks noChangeAspect="1"/>
          </p:cNvPicPr>
          <p:nvPr/>
        </p:nvPicPr>
        <p:blipFill>
          <a:blip r:embed="rId1" cstate="screen"/>
          <a:srcRect/>
          <a:stretch>
            <a:fillRect/>
          </a:stretch>
        </p:blipFill>
        <p:spPr>
          <a:xfrm>
            <a:off x="940849" y="1895044"/>
            <a:ext cx="2257552" cy="2257552"/>
          </a:xfrm>
          <a:prstGeom prst="ellipse">
            <a:avLst/>
          </a:prstGeom>
        </p:spPr>
      </p:pic>
      <p:pic>
        <p:nvPicPr>
          <p:cNvPr id="44" name="图片占位符 41"/>
          <p:cNvPicPr>
            <a:picLocks noChangeAspect="1"/>
          </p:cNvPicPr>
          <p:nvPr/>
        </p:nvPicPr>
        <p:blipFill>
          <a:blip r:embed="rId2" cstate="screen"/>
          <a:srcRect/>
          <a:stretch>
            <a:fillRect/>
          </a:stretch>
        </p:blipFill>
        <p:spPr>
          <a:xfrm>
            <a:off x="3621697" y="1895044"/>
            <a:ext cx="2257552" cy="2257552"/>
          </a:xfrm>
          <a:prstGeom prst="ellipse">
            <a:avLst/>
          </a:prstGeom>
        </p:spPr>
      </p:pic>
      <p:pic>
        <p:nvPicPr>
          <p:cNvPr id="45" name="图片占位符 42"/>
          <p:cNvPicPr>
            <a:picLocks noChangeAspect="1"/>
          </p:cNvPicPr>
          <p:nvPr/>
        </p:nvPicPr>
        <p:blipFill>
          <a:blip r:embed="rId3" cstate="screen"/>
          <a:srcRect/>
          <a:stretch>
            <a:fillRect/>
          </a:stretch>
        </p:blipFill>
        <p:spPr>
          <a:xfrm>
            <a:off x="6302545" y="1895044"/>
            <a:ext cx="2257552" cy="2257552"/>
          </a:xfrm>
          <a:prstGeom prst="ellipse">
            <a:avLst/>
          </a:prstGeom>
        </p:spPr>
      </p:pic>
      <p:pic>
        <p:nvPicPr>
          <p:cNvPr id="46" name="图片占位符 43"/>
          <p:cNvPicPr>
            <a:picLocks noChangeAspect="1"/>
          </p:cNvPicPr>
          <p:nvPr/>
        </p:nvPicPr>
        <p:blipFill>
          <a:blip r:embed="rId4" cstate="screen"/>
          <a:srcRect/>
          <a:stretch>
            <a:fillRect/>
          </a:stretch>
        </p:blipFill>
        <p:spPr>
          <a:xfrm>
            <a:off x="8983395" y="1895044"/>
            <a:ext cx="2257552" cy="2257552"/>
          </a:xfrm>
          <a:prstGeom prst="ellipse">
            <a:avLst/>
          </a:prstGeom>
        </p:spPr>
      </p:pic>
      <p:sp>
        <p:nvSpPr>
          <p:cNvPr id="71" name="Text Placeholder 15"/>
          <p:cNvSpPr txBox="1"/>
          <p:nvPr/>
        </p:nvSpPr>
        <p:spPr>
          <a:xfrm>
            <a:off x="1003460"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2000" dirty="0">
                <a:solidFill>
                  <a:srgbClr val="262626">
                    <a:lumMod val="65000"/>
                    <a:lumOff val="35000"/>
                  </a:srgbClr>
                </a:solidFill>
                <a:latin typeface="Agency FB" panose="020B0503020202020204" pitchFamily="34" charset="0"/>
                <a:sym typeface="+mn-lt"/>
              </a:rPr>
              <a:t>Web search</a:t>
            </a:r>
            <a:endParaRPr lang="en-US" sz="2000" dirty="0">
              <a:solidFill>
                <a:srgbClr val="262626">
                  <a:lumMod val="65000"/>
                  <a:lumOff val="35000"/>
                </a:srgbClr>
              </a:solidFill>
              <a:latin typeface="Agency FB" panose="020B0503020202020204" pitchFamily="34" charset="0"/>
              <a:sym typeface="+mn-lt"/>
            </a:endParaRPr>
          </a:p>
        </p:txBody>
      </p:sp>
      <p:sp>
        <p:nvSpPr>
          <p:cNvPr id="72" name="Text Placeholder 17"/>
          <p:cNvSpPr txBox="1"/>
          <p:nvPr/>
        </p:nvSpPr>
        <p:spPr>
          <a:xfrm>
            <a:off x="1002825"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smtClean="0">
                <a:solidFill>
                  <a:srgbClr val="262626">
                    <a:lumMod val="75000"/>
                    <a:lumOff val="25000"/>
                  </a:srgbClr>
                </a:solidFill>
                <a:latin typeface="Agency FB" panose="020B0503020202020204" pitchFamily="34" charset="0"/>
                <a:sym typeface="+mn-lt"/>
              </a:rPr>
              <a:t>Web搜索</a:t>
            </a:r>
            <a:endParaRPr lang="zh-CN" altLang="en-US" sz="2400" dirty="0" smtClean="0">
              <a:solidFill>
                <a:srgbClr val="262626">
                  <a:lumMod val="75000"/>
                  <a:lumOff val="25000"/>
                </a:srgbClr>
              </a:solidFill>
              <a:latin typeface="Agency FB" panose="020B0503020202020204" pitchFamily="34" charset="0"/>
              <a:sym typeface="+mn-lt"/>
            </a:endParaRPr>
          </a:p>
        </p:txBody>
      </p:sp>
      <p:sp>
        <p:nvSpPr>
          <p:cNvPr id="73" name="Text Placeholder 20"/>
          <p:cNvSpPr txBox="1"/>
          <p:nvPr/>
        </p:nvSpPr>
        <p:spPr>
          <a:xfrm>
            <a:off x="3683673"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Commerce</a:t>
            </a:r>
            <a:endParaRPr lang="en-US" sz="2000" dirty="0">
              <a:solidFill>
                <a:srgbClr val="262626">
                  <a:lumMod val="65000"/>
                  <a:lumOff val="35000"/>
                </a:srgbClr>
              </a:solidFill>
              <a:latin typeface="Agency FB" panose="020B0503020202020204" pitchFamily="34" charset="0"/>
              <a:sym typeface="+mn-lt"/>
            </a:endParaRPr>
          </a:p>
        </p:txBody>
      </p:sp>
      <p:sp>
        <p:nvSpPr>
          <p:cNvPr id="74" name="Text Placeholder 22"/>
          <p:cNvSpPr txBox="1"/>
          <p:nvPr/>
        </p:nvSpPr>
        <p:spPr>
          <a:xfrm>
            <a:off x="3683673"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a:solidFill>
                  <a:srgbClr val="262626">
                    <a:lumMod val="75000"/>
                    <a:lumOff val="25000"/>
                  </a:srgbClr>
                </a:solidFill>
                <a:latin typeface="Agency FB" panose="020B0503020202020204" pitchFamily="34" charset="0"/>
                <a:sym typeface="+mn-lt"/>
              </a:rPr>
              <a:t>商业</a:t>
            </a:r>
            <a:endParaRPr lang="zh-CN" altLang="en-US" sz="2400" dirty="0">
              <a:solidFill>
                <a:srgbClr val="262626">
                  <a:lumMod val="75000"/>
                  <a:lumOff val="25000"/>
                </a:srgbClr>
              </a:solidFill>
              <a:latin typeface="Agency FB" panose="020B0503020202020204" pitchFamily="34" charset="0"/>
              <a:sym typeface="+mn-lt"/>
            </a:endParaRPr>
          </a:p>
        </p:txBody>
      </p:sp>
      <p:sp>
        <p:nvSpPr>
          <p:cNvPr id="75" name="Text Placeholder 24"/>
          <p:cNvSpPr txBox="1"/>
          <p:nvPr/>
        </p:nvSpPr>
        <p:spPr>
          <a:xfrm>
            <a:off x="6364521"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Social networks</a:t>
            </a:r>
            <a:endParaRPr lang="en-US" sz="2000" dirty="0">
              <a:solidFill>
                <a:srgbClr val="262626">
                  <a:lumMod val="65000"/>
                  <a:lumOff val="35000"/>
                </a:srgbClr>
              </a:solidFill>
              <a:latin typeface="Agency FB" panose="020B0503020202020204" pitchFamily="34" charset="0"/>
              <a:sym typeface="+mn-lt"/>
            </a:endParaRPr>
          </a:p>
        </p:txBody>
      </p:sp>
      <p:sp>
        <p:nvSpPr>
          <p:cNvPr id="76" name="Text Placeholder 26"/>
          <p:cNvSpPr txBox="1"/>
          <p:nvPr/>
        </p:nvSpPr>
        <p:spPr>
          <a:xfrm>
            <a:off x="6364521"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altLang="zh-CN" sz="2400" dirty="0">
                <a:solidFill>
                  <a:srgbClr val="262626">
                    <a:lumMod val="75000"/>
                    <a:lumOff val="25000"/>
                  </a:srgbClr>
                </a:solidFill>
                <a:latin typeface="Agency FB" panose="020B0503020202020204" pitchFamily="34" charset="0"/>
                <a:sym typeface="+mn-lt"/>
              </a:rPr>
              <a:t>社交网络</a:t>
            </a:r>
            <a:endParaRPr lang="en-US" altLang="zh-CN" sz="2400" dirty="0">
              <a:solidFill>
                <a:srgbClr val="262626">
                  <a:lumMod val="75000"/>
                  <a:lumOff val="25000"/>
                </a:srgbClr>
              </a:solidFill>
              <a:latin typeface="Agency FB" panose="020B0503020202020204" pitchFamily="34" charset="0"/>
              <a:sym typeface="+mn-lt"/>
            </a:endParaRPr>
          </a:p>
        </p:txBody>
      </p:sp>
      <p:sp>
        <p:nvSpPr>
          <p:cNvPr id="77" name="Text Placeholder 28"/>
          <p:cNvSpPr txBox="1"/>
          <p:nvPr/>
        </p:nvSpPr>
        <p:spPr>
          <a:xfrm>
            <a:off x="9045371"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Finance</a:t>
            </a:r>
            <a:endParaRPr lang="en-US" sz="2000" dirty="0">
              <a:solidFill>
                <a:srgbClr val="262626">
                  <a:lumMod val="65000"/>
                  <a:lumOff val="35000"/>
                </a:srgbClr>
              </a:solidFill>
              <a:latin typeface="Agency FB" panose="020B0503020202020204" pitchFamily="34" charset="0"/>
              <a:sym typeface="+mn-lt"/>
            </a:endParaRPr>
          </a:p>
        </p:txBody>
      </p:sp>
      <p:sp>
        <p:nvSpPr>
          <p:cNvPr id="78" name="Text Placeholder 30"/>
          <p:cNvSpPr txBox="1"/>
          <p:nvPr/>
        </p:nvSpPr>
        <p:spPr>
          <a:xfrm>
            <a:off x="9045371"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a:solidFill>
                  <a:srgbClr val="262626">
                    <a:lumMod val="75000"/>
                    <a:lumOff val="25000"/>
                  </a:srgbClr>
                </a:solidFill>
                <a:latin typeface="Agency FB" panose="020B0503020202020204" pitchFamily="34" charset="0"/>
                <a:sym typeface="+mn-lt"/>
              </a:rPr>
              <a:t>金融</a:t>
            </a:r>
            <a:endParaRPr lang="zh-CN" altLang="en-US" sz="2400" dirty="0">
              <a:solidFill>
                <a:srgbClr val="262626">
                  <a:lumMod val="75000"/>
                  <a:lumOff val="25000"/>
                </a:srgbClr>
              </a:solidFill>
              <a:latin typeface="Agency FB" panose="020B0503020202020204" pitchFamily="34" charset="0"/>
              <a:sym typeface="+mn-lt"/>
            </a:endParaRPr>
          </a:p>
        </p:txBody>
      </p:sp>
      <p:sp>
        <p:nvSpPr>
          <p:cNvPr id="2" name="文本框 1"/>
          <p:cNvSpPr txBox="1"/>
          <p:nvPr/>
        </p:nvSpPr>
        <p:spPr>
          <a:xfrm>
            <a:off x="1002665" y="913130"/>
            <a:ext cx="5851525" cy="583565"/>
          </a:xfrm>
          <a:prstGeom prst="rect">
            <a:avLst/>
          </a:prstGeom>
          <a:noFill/>
        </p:spPr>
        <p:txBody>
          <a:bodyPr wrap="square" rtlCol="0">
            <a:spAutoFit/>
          </a:bodyPr>
          <a:p>
            <a:pPr algn="dist"/>
            <a:r>
              <a:rPr lang="zh-CN" altLang="en-US" sz="3200" b="1" dirty="0">
                <a:cs typeface="+mn-ea"/>
                <a:sym typeface="+mn-lt"/>
              </a:rPr>
              <a:t>部署企业知识图谱</a:t>
            </a:r>
            <a:r>
              <a:rPr lang="zh-CN" altLang="en-US" sz="3200" b="1" dirty="0">
                <a:cs typeface="+mn-ea"/>
                <a:sym typeface="+mn-lt"/>
              </a:rPr>
              <a:t>的主要行业</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500"/>
                                        <p:tgtEl>
                                          <p:spTgt spid="7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up)">
                                      <p:cBhvr>
                                        <p:cTn id="41" dur="500"/>
                                        <p:tgtEl>
                                          <p:spTgt spid="76"/>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up)">
                                      <p:cBhvr>
                                        <p:cTn id="45" dur="500"/>
                                        <p:tgtEl>
                                          <p:spTgt spid="75"/>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up)">
                                      <p:cBhvr>
                                        <p:cTn id="55" dur="500"/>
                                        <p:tgtEl>
                                          <p:spTgt spid="78"/>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6000"/>
                            </p:stCondLst>
                            <p:childTnLst>
                              <p:par>
                                <p:cTn id="61" presetID="14" presetClass="entr" presetSubtype="1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randombar(horizontal)">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39495" y="1927860"/>
            <a:ext cx="10158730" cy="2861310"/>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Web搜索引擎传统上关注的是匹配Web文档中的查询字符串和子字符串。谷歌知识图谱更推崇“事物而非字符串”的范式——类似于语义搜索——搜索引擎现在将尝试识别特定搜索可能表示兴趣的实体。</a:t>
            </a: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知识</a:t>
            </a:r>
            <a:r>
              <a:rPr lang="zh-CN" altLang="en-US" sz="2400" b="1" dirty="0">
                <a:solidFill>
                  <a:schemeClr val="bg1"/>
                </a:solidFill>
                <a:cs typeface="+mn-ea"/>
                <a:sym typeface="+mn-lt"/>
              </a:rPr>
              <a:t>图谱</a:t>
            </a:r>
            <a:r>
              <a:rPr lang="en-US" altLang="zh-CN" sz="2400" b="1" dirty="0">
                <a:solidFill>
                  <a:schemeClr val="bg1"/>
                </a:solidFill>
                <a:cs typeface="+mn-ea"/>
                <a:sym typeface="+mn-lt"/>
              </a:rPr>
              <a:t>本身描述了这些实体以及它们如何相互关联。</a:t>
            </a: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谷歌知识图谱是普及“知识图谱”一词现代用法的关键</a:t>
            </a:r>
            <a:r>
              <a:rPr lang="zh-CN" altLang="en-US" sz="2400" b="1" dirty="0">
                <a:solidFill>
                  <a:schemeClr val="bg1"/>
                </a:solidFill>
                <a:cs typeface="+mn-ea"/>
                <a:sym typeface="+mn-lt"/>
              </a:rPr>
              <a:t>。</a:t>
            </a:r>
            <a:endParaRPr lang="zh-CN" altLang="en-US" sz="2400" b="1" dirty="0">
              <a:solidFill>
                <a:schemeClr val="bg1"/>
              </a:solidFill>
              <a:cs typeface="+mn-ea"/>
              <a:sym typeface="+mn-lt"/>
            </a:endParaRPr>
          </a:p>
        </p:txBody>
      </p:sp>
      <p:sp>
        <p:nvSpPr>
          <p:cNvPr id="12" name="文本框 11"/>
          <p:cNvSpPr txBox="1"/>
          <p:nvPr/>
        </p:nvSpPr>
        <p:spPr>
          <a:xfrm>
            <a:off x="751840" y="782320"/>
            <a:ext cx="1932305" cy="583565"/>
          </a:xfrm>
          <a:prstGeom prst="rect">
            <a:avLst/>
          </a:prstGeom>
          <a:noFill/>
        </p:spPr>
        <p:txBody>
          <a:bodyPr wrap="square" rtlCol="0">
            <a:spAutoFit/>
          </a:bodyPr>
          <a:lstStyle/>
          <a:p>
            <a:pPr algn="dist"/>
            <a:r>
              <a:rPr lang="en-US" altLang="zh-CN" sz="3200" b="1" dirty="0">
                <a:cs typeface="+mn-ea"/>
                <a:sym typeface="+mn-lt"/>
              </a:rPr>
              <a:t>web</a:t>
            </a:r>
            <a:r>
              <a:rPr lang="zh-CN" altLang="en-US" sz="3200" b="1" dirty="0">
                <a:cs typeface="+mn-ea"/>
                <a:sym typeface="+mn-lt"/>
              </a:rPr>
              <a:t>搜索</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14095" y="1717040"/>
            <a:ext cx="10158730" cy="2861310"/>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知识图谱除了显示其他网站的链接列表，还提供结构化及详细的关于主题的信息。</a:t>
            </a:r>
            <a:endParaRPr lang="en-US" altLang="zh-CN" sz="2400" b="1" dirty="0">
              <a:solidFill>
                <a:schemeClr val="bg1"/>
              </a:solidFill>
              <a:cs typeface="+mn-ea"/>
              <a:sym typeface="+mn-lt"/>
            </a:endParaRPr>
          </a:p>
          <a:p>
            <a:pPr>
              <a:lnSpc>
                <a:spcPct val="150000"/>
              </a:lnSpc>
            </a:pP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目标</a:t>
            </a:r>
            <a:r>
              <a:rPr lang="zh-CN" altLang="en-US" sz="2400" b="1" dirty="0">
                <a:solidFill>
                  <a:schemeClr val="bg1"/>
                </a:solidFill>
                <a:cs typeface="+mn-ea"/>
                <a:sym typeface="+mn-lt"/>
              </a:rPr>
              <a:t>：</a:t>
            </a:r>
            <a:r>
              <a:rPr lang="en-US" altLang="zh-CN" sz="2400" b="1" dirty="0">
                <a:solidFill>
                  <a:schemeClr val="bg1"/>
                </a:solidFill>
                <a:cs typeface="+mn-ea"/>
                <a:sym typeface="+mn-lt"/>
              </a:rPr>
              <a:t>用户将能够使用此功能提供的信息来解决他们查询的问题，而不必导航到其他网站并自己汇总信息。</a:t>
            </a:r>
            <a:endParaRPr lang="en-US" altLang="zh-CN" sz="2400" b="1" dirty="0">
              <a:solidFill>
                <a:schemeClr val="bg1"/>
              </a:solidFill>
              <a:cs typeface="+mn-ea"/>
              <a:sym typeface="+mn-lt"/>
            </a:endParaRPr>
          </a:p>
        </p:txBody>
      </p:sp>
      <p:sp>
        <p:nvSpPr>
          <p:cNvPr id="12" name="文本框 11"/>
          <p:cNvSpPr txBox="1"/>
          <p:nvPr/>
        </p:nvSpPr>
        <p:spPr>
          <a:xfrm>
            <a:off x="751840" y="782320"/>
            <a:ext cx="3307715"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知识图谱</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14095" y="1717040"/>
            <a:ext cx="4757420" cy="2953385"/>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a:t>
            </a:r>
            <a:r>
              <a:rPr lang="en-US" altLang="zh-CN" sz="2000" b="1" dirty="0">
                <a:solidFill>
                  <a:schemeClr val="bg1"/>
                </a:solidFill>
                <a:cs typeface="+mn-ea"/>
                <a:sym typeface="+mn-lt"/>
              </a:rPr>
              <a:t>知识图谱是为正式称为知识图谱卡的面板供电的引擎。</a:t>
            </a:r>
            <a:endParaRPr lang="en-US" altLang="zh-CN" sz="2000" b="1" dirty="0">
              <a:solidFill>
                <a:schemeClr val="bg1"/>
              </a:solidFill>
              <a:cs typeface="+mn-ea"/>
              <a:sym typeface="+mn-lt"/>
            </a:endParaRPr>
          </a:p>
          <a:p>
            <a:pPr>
              <a:lnSpc>
                <a:spcPct val="150000"/>
              </a:lnSpc>
            </a:pPr>
            <a:r>
              <a:rPr lang="en-US" altLang="zh-CN" sz="2000" b="1" dirty="0">
                <a:solidFill>
                  <a:schemeClr val="bg1"/>
                </a:solidFill>
                <a:cs typeface="+mn-ea"/>
                <a:sym typeface="+mn-lt"/>
              </a:rPr>
              <a:t>   在此卡片中，您会找到图谱所做工作的最明显结果。当有足够的关于某个主题的数据时，该卡将填充各种相关的事实、图像和相关的搜索。</a:t>
            </a:r>
            <a:endParaRPr lang="en-US" altLang="zh-CN" sz="2000" b="1" dirty="0">
              <a:solidFill>
                <a:schemeClr val="bg1"/>
              </a:solidFill>
              <a:cs typeface="+mn-ea"/>
              <a:sym typeface="+mn-lt"/>
            </a:endParaRPr>
          </a:p>
        </p:txBody>
      </p:sp>
      <p:sp>
        <p:nvSpPr>
          <p:cNvPr id="12" name="文本框 11"/>
          <p:cNvSpPr txBox="1"/>
          <p:nvPr/>
        </p:nvSpPr>
        <p:spPr>
          <a:xfrm>
            <a:off x="751840" y="782320"/>
            <a:ext cx="3597275"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知识图谱</a:t>
            </a:r>
            <a:endParaRPr lang="zh-CN" altLang="en-US" sz="3200" b="1" dirty="0">
              <a:cs typeface="+mn-ea"/>
              <a:sym typeface="+mn-lt"/>
            </a:endParaRPr>
          </a:p>
        </p:txBody>
      </p:sp>
      <p:pic>
        <p:nvPicPr>
          <p:cNvPr id="4" name="图片 3"/>
          <p:cNvPicPr>
            <a:picLocks noChangeAspect="1"/>
          </p:cNvPicPr>
          <p:nvPr/>
        </p:nvPicPr>
        <p:blipFill>
          <a:blip r:embed="rId1"/>
          <a:stretch>
            <a:fillRect/>
          </a:stretch>
        </p:blipFill>
        <p:spPr>
          <a:xfrm>
            <a:off x="5956300" y="1944370"/>
            <a:ext cx="5359400" cy="3117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370330" y="2202815"/>
            <a:ext cx="9446260" cy="2030095"/>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a:t>
            </a:r>
            <a:r>
              <a:rPr lang="en-US" altLang="zh-CN" sz="2000" b="1" dirty="0">
                <a:solidFill>
                  <a:schemeClr val="bg1"/>
                </a:solidFill>
                <a:cs typeface="+mn-ea"/>
                <a:sym typeface="+mn-lt"/>
              </a:rPr>
              <a:t>Google会收集和分析有关人员、地点、事物和事实的大量数据，并开发以可访问的方式呈现结果的方法。</a:t>
            </a:r>
            <a:endParaRPr lang="en-US" altLang="zh-CN" sz="2000" b="1" dirty="0">
              <a:solidFill>
                <a:schemeClr val="bg1"/>
              </a:solidFill>
              <a:cs typeface="+mn-ea"/>
              <a:sym typeface="+mn-lt"/>
            </a:endParaRPr>
          </a:p>
          <a:p>
            <a:pPr>
              <a:lnSpc>
                <a:spcPct val="150000"/>
              </a:lnSpc>
            </a:pPr>
            <a:r>
              <a:rPr lang="en-US" altLang="zh-CN" sz="2000" b="1" dirty="0">
                <a:solidFill>
                  <a:schemeClr val="bg1"/>
                </a:solidFill>
                <a:cs typeface="+mn-ea"/>
                <a:sym typeface="+mn-lt"/>
              </a:rPr>
              <a:t>    这些通常是丰富的结果，如特色片段、图片滑块或本文介绍中提到的著名的知识图谱卡。</a:t>
            </a:r>
            <a:endParaRPr lang="en-US" altLang="zh-CN" sz="2000" b="1" dirty="0">
              <a:solidFill>
                <a:schemeClr val="bg1"/>
              </a:solidFill>
              <a:cs typeface="+mn-ea"/>
              <a:sym typeface="+mn-lt"/>
            </a:endParaRPr>
          </a:p>
        </p:txBody>
      </p:sp>
      <p:sp>
        <p:nvSpPr>
          <p:cNvPr id="12" name="文本框 11"/>
          <p:cNvSpPr txBox="1"/>
          <p:nvPr/>
        </p:nvSpPr>
        <p:spPr>
          <a:xfrm>
            <a:off x="751840" y="782320"/>
            <a:ext cx="4812030"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连接信息的方式</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9917430" cy="1814830"/>
          </a:xfrm>
          <a:prstGeom prst="rect">
            <a:avLst/>
          </a:prstGeom>
        </p:spPr>
        <p:txBody>
          <a:bodyPr wrap="square">
            <a:spAutoFit/>
          </a:bodyPr>
          <a:p>
            <a:pPr algn="l">
              <a:lnSpc>
                <a:spcPct val="140000"/>
              </a:lnSpc>
            </a:pPr>
            <a:r>
              <a:rPr sz="2000" dirty="0">
                <a:cs typeface="+mn-ea"/>
                <a:sym typeface="+mn-lt"/>
              </a:rPr>
              <a:t>企业知识图也被主要关注于销售或租赁商品和服务的公司公布。这类知识图的一个突出例子是亚马逊使用的知识</a:t>
            </a:r>
            <a:r>
              <a:rPr lang="zh-CN" sz="2000" dirty="0">
                <a:cs typeface="+mn-ea"/>
                <a:sym typeface="+mn-lt"/>
              </a:rPr>
              <a:t>图谱</a:t>
            </a:r>
            <a:r>
              <a:rPr sz="2000" dirty="0">
                <a:cs typeface="+mn-ea"/>
                <a:sym typeface="+mn-lt"/>
              </a:rPr>
              <a:t>，它描述了其在线市场上销售的产品。</a:t>
            </a:r>
            <a:endParaRPr sz="2000" dirty="0">
              <a:cs typeface="+mn-ea"/>
              <a:sym typeface="+mn-lt"/>
            </a:endParaRPr>
          </a:p>
          <a:p>
            <a:pPr algn="l">
              <a:lnSpc>
                <a:spcPct val="140000"/>
              </a:lnSpc>
            </a:pPr>
            <a:r>
              <a:rPr sz="2000" dirty="0">
                <a:cs typeface="+mn-ea"/>
                <a:sym typeface="+mn-lt"/>
              </a:rPr>
              <a:t>目标</a:t>
            </a:r>
            <a:r>
              <a:rPr lang="zh-CN" sz="2000" dirty="0">
                <a:cs typeface="+mn-ea"/>
                <a:sym typeface="+mn-lt"/>
              </a:rPr>
              <a:t>：</a:t>
            </a:r>
            <a:r>
              <a:rPr sz="2000" dirty="0">
                <a:cs typeface="+mn-ea"/>
                <a:sym typeface="+mn-lt"/>
              </a:rPr>
              <a:t>为产品提供更高级(语义)的搜索功能，以及改进其在线市场用户的产品推荐。</a:t>
            </a:r>
            <a:endParaRPr sz="2000" dirty="0">
              <a:cs typeface="+mn-ea"/>
              <a:sym typeface="+mn-lt"/>
            </a:endParaRPr>
          </a:p>
          <a:p>
            <a:pPr algn="l">
              <a:lnSpc>
                <a:spcPct val="140000"/>
              </a:lnSpc>
            </a:pP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014730" y="394525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1558925" cy="583565"/>
          </a:xfrm>
          <a:prstGeom prst="rect">
            <a:avLst/>
          </a:prstGeom>
          <a:noFill/>
        </p:spPr>
        <p:txBody>
          <a:bodyPr wrap="square" rtlCol="0">
            <a:spAutoFit/>
          </a:bodyPr>
          <a:p>
            <a:pPr algn="dist"/>
            <a:r>
              <a:rPr lang="zh-CN" altLang="en-US" sz="3200" b="1" dirty="0">
                <a:cs typeface="+mn-ea"/>
                <a:sym typeface="+mn-lt"/>
              </a:rPr>
              <a:t>商业</a:t>
            </a:r>
            <a:endParaRPr lang="zh-CN" altLang="en-US" sz="3200" b="1" dirty="0">
              <a:cs typeface="+mn-ea"/>
              <a:sym typeface="+mn-lt"/>
            </a:endParaRPr>
          </a:p>
        </p:txBody>
      </p:sp>
      <p:sp>
        <p:nvSpPr>
          <p:cNvPr id="3" name="矩形 2"/>
          <p:cNvSpPr/>
          <p:nvPr/>
        </p:nvSpPr>
        <p:spPr>
          <a:xfrm>
            <a:off x="1311275" y="3582035"/>
            <a:ext cx="6141720" cy="1383665"/>
          </a:xfrm>
          <a:prstGeom prst="rect">
            <a:avLst/>
          </a:prstGeom>
        </p:spPr>
        <p:txBody>
          <a:bodyPr wrap="square">
            <a:spAutoFit/>
          </a:bodyPr>
          <a:p>
            <a:pPr algn="l">
              <a:lnSpc>
                <a:spcPct val="140000"/>
              </a:lnSpc>
            </a:pPr>
            <a:r>
              <a:rPr sz="2000" dirty="0">
                <a:cs typeface="+mn-ea"/>
                <a:sym typeface="+mn-lt"/>
              </a:rPr>
              <a:t>另一个商业知识图谱由eBay发布，它对产品描述和购物行为模式进行编码，并用于增强会话代理，帮助用户通过自然语言界面找到相关产品。</a:t>
            </a:r>
            <a:endParaRPr sz="2000" dirty="0">
              <a:cs typeface="+mn-ea"/>
              <a:sym typeface="+mn-lt"/>
            </a:endParaRPr>
          </a:p>
        </p:txBody>
      </p:sp>
      <p:pic>
        <p:nvPicPr>
          <p:cNvPr id="9" name="图片 8"/>
          <p:cNvPicPr>
            <a:picLocks noChangeAspect="1"/>
          </p:cNvPicPr>
          <p:nvPr/>
        </p:nvPicPr>
        <p:blipFill>
          <a:blip r:embed="rId1"/>
          <a:stretch>
            <a:fillRect/>
          </a:stretch>
        </p:blipFill>
        <p:spPr>
          <a:xfrm>
            <a:off x="7783195" y="3460115"/>
            <a:ext cx="3571240" cy="3364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9917430" cy="1383665"/>
          </a:xfrm>
          <a:prstGeom prst="rect">
            <a:avLst/>
          </a:prstGeom>
        </p:spPr>
        <p:txBody>
          <a:bodyPr wrap="square">
            <a:spAutoFit/>
          </a:bodyPr>
          <a:p>
            <a:pPr algn="l">
              <a:lnSpc>
                <a:spcPct val="140000"/>
              </a:lnSpc>
            </a:pPr>
            <a:r>
              <a:rPr sz="2000" dirty="0">
                <a:cs typeface="+mn-ea"/>
                <a:sym typeface="+mn-lt"/>
              </a:rPr>
              <a:t>Airbnb也描述了一个知识图，它对租房、地点、事件、体验、社区、用户、标签等住宿进行编码，并在其上定义了一个分类模式。</a:t>
            </a:r>
            <a:endParaRPr sz="2000" dirty="0">
              <a:cs typeface="+mn-ea"/>
              <a:sym typeface="+mn-lt"/>
            </a:endParaRPr>
          </a:p>
          <a:p>
            <a:pPr algn="l">
              <a:lnSpc>
                <a:spcPct val="140000"/>
              </a:lnSpc>
            </a:pPr>
            <a:r>
              <a:rPr lang="zh-CN" sz="2000" dirty="0">
                <a:cs typeface="+mn-ea"/>
                <a:sym typeface="+mn-lt"/>
              </a:rPr>
              <a:t>目标</a:t>
            </a:r>
            <a:r>
              <a:rPr lang="zh-CN" sz="2000" dirty="0">
                <a:cs typeface="+mn-ea"/>
                <a:sym typeface="+mn-lt"/>
              </a:rPr>
              <a:t>：</a:t>
            </a:r>
            <a:r>
              <a:rPr sz="2000" dirty="0">
                <a:cs typeface="+mn-ea"/>
                <a:sym typeface="+mn-lt"/>
              </a:rPr>
              <a:t>用于向潜在客户推荐某一特定房屋附近可供出租的景点、活动和活动。</a:t>
            </a: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1558925" cy="583565"/>
          </a:xfrm>
          <a:prstGeom prst="rect">
            <a:avLst/>
          </a:prstGeom>
          <a:noFill/>
        </p:spPr>
        <p:txBody>
          <a:bodyPr wrap="square" rtlCol="0">
            <a:spAutoFit/>
          </a:bodyPr>
          <a:p>
            <a:pPr algn="dist"/>
            <a:r>
              <a:rPr lang="zh-CN" altLang="en-US" sz="3200" b="1" dirty="0">
                <a:cs typeface="+mn-ea"/>
                <a:sym typeface="+mn-lt"/>
              </a:rPr>
              <a:t>商业</a:t>
            </a:r>
            <a:endParaRPr lang="zh-CN" altLang="en-US" sz="3200" b="1" dirty="0">
              <a:cs typeface="+mn-ea"/>
              <a:sym typeface="+mn-lt"/>
            </a:endParaRPr>
          </a:p>
        </p:txBody>
      </p:sp>
      <p:sp>
        <p:nvSpPr>
          <p:cNvPr id="2" name="菱形 1"/>
          <p:cNvSpPr/>
          <p:nvPr/>
        </p:nvSpPr>
        <p:spPr>
          <a:xfrm>
            <a:off x="1014730" y="425132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311275" y="3877945"/>
            <a:ext cx="9917430" cy="1383665"/>
          </a:xfrm>
          <a:prstGeom prst="rect">
            <a:avLst/>
          </a:prstGeom>
        </p:spPr>
        <p:txBody>
          <a:bodyPr wrap="square">
            <a:spAutoFit/>
          </a:bodyPr>
          <a:p>
            <a:pPr algn="l">
              <a:lnSpc>
                <a:spcPct val="140000"/>
              </a:lnSpc>
            </a:pPr>
            <a:r>
              <a:rPr sz="2000" dirty="0">
                <a:cs typeface="+mn-ea"/>
                <a:sym typeface="+mn-lt"/>
              </a:rPr>
              <a:t>Uber也发布了类似的知识图谱，为其“Uber Eats”送货服务提供食品和餐馆方面的知识图谱。</a:t>
            </a:r>
            <a:endParaRPr sz="2000" dirty="0">
              <a:cs typeface="+mn-ea"/>
              <a:sym typeface="+mn-lt"/>
            </a:endParaRPr>
          </a:p>
          <a:p>
            <a:pPr algn="l">
              <a:lnSpc>
                <a:spcPct val="140000"/>
              </a:lnSpc>
            </a:pPr>
            <a:r>
              <a:rPr sz="2000" dirty="0">
                <a:cs typeface="+mn-ea"/>
                <a:sym typeface="+mn-lt"/>
              </a:rPr>
              <a:t>目标</a:t>
            </a:r>
            <a:r>
              <a:rPr lang="zh-CN" sz="2000" dirty="0">
                <a:cs typeface="+mn-ea"/>
                <a:sym typeface="+mn-lt"/>
              </a:rPr>
              <a:t>：</a:t>
            </a:r>
            <a:r>
              <a:rPr sz="2000" dirty="0">
                <a:cs typeface="+mn-ea"/>
                <a:sym typeface="+mn-lt"/>
              </a:rPr>
              <a:t>为那些不确定自己在寻找哪种食物的用户提供语义搜索功能和推荐。</a:t>
            </a:r>
            <a:endParaRPr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7487285" cy="2553335"/>
          </a:xfrm>
          <a:prstGeom prst="rect">
            <a:avLst/>
          </a:prstGeom>
        </p:spPr>
        <p:txBody>
          <a:bodyPr wrap="square">
            <a:spAutoFit/>
          </a:bodyPr>
          <a:p>
            <a:pPr algn="l">
              <a:lnSpc>
                <a:spcPct val="200000"/>
              </a:lnSpc>
            </a:pPr>
            <a:r>
              <a:rPr lang="zh-CN" sz="2000" dirty="0">
                <a:cs typeface="+mn-ea"/>
                <a:sym typeface="+mn-lt"/>
              </a:rPr>
              <a:t>北京</a:t>
            </a:r>
            <a:r>
              <a:rPr sz="2000" dirty="0">
                <a:cs typeface="+mn-ea"/>
                <a:sym typeface="+mn-lt"/>
              </a:rPr>
              <a:t>最受欢迎的地标和社区是什么？</a:t>
            </a:r>
            <a:endParaRPr sz="2000" dirty="0">
              <a:cs typeface="+mn-ea"/>
              <a:sym typeface="+mn-lt"/>
            </a:endParaRPr>
          </a:p>
          <a:p>
            <a:pPr algn="l">
              <a:lnSpc>
                <a:spcPct val="200000"/>
              </a:lnSpc>
            </a:pPr>
            <a:r>
              <a:rPr sz="2000" dirty="0">
                <a:cs typeface="+mn-ea"/>
                <a:sym typeface="+mn-lt"/>
              </a:rPr>
              <a:t>是否有任何即将举行的音乐会或体育赛事可能与我的旅行相符？</a:t>
            </a:r>
            <a:endParaRPr sz="2000" dirty="0">
              <a:cs typeface="+mn-ea"/>
              <a:sym typeface="+mn-lt"/>
            </a:endParaRPr>
          </a:p>
          <a:p>
            <a:pPr algn="l">
              <a:lnSpc>
                <a:spcPct val="200000"/>
              </a:lnSpc>
            </a:pPr>
            <a:r>
              <a:rPr sz="2000" dirty="0">
                <a:cs typeface="+mn-ea"/>
                <a:sym typeface="+mn-lt"/>
              </a:rPr>
              <a:t>哪些Airbnb房源最适合家庭？</a:t>
            </a:r>
            <a:endParaRPr sz="2000" dirty="0">
              <a:cs typeface="+mn-ea"/>
              <a:sym typeface="+mn-lt"/>
            </a:endParaRPr>
          </a:p>
          <a:p>
            <a:pPr algn="l">
              <a:lnSpc>
                <a:spcPct val="200000"/>
              </a:lnSpc>
            </a:pPr>
            <a:r>
              <a:rPr sz="2000" dirty="0">
                <a:cs typeface="+mn-ea"/>
                <a:sym typeface="+mn-lt"/>
              </a:rPr>
              <a:t>一年中访问</a:t>
            </a:r>
            <a:r>
              <a:rPr lang="zh-CN" sz="2000" dirty="0">
                <a:cs typeface="+mn-ea"/>
                <a:sym typeface="+mn-lt"/>
              </a:rPr>
              <a:t>北京</a:t>
            </a:r>
            <a:r>
              <a:rPr sz="2000" dirty="0">
                <a:cs typeface="+mn-ea"/>
                <a:sym typeface="+mn-lt"/>
              </a:rPr>
              <a:t>最实惠的时间是什么？ </a:t>
            </a: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3234690" cy="583565"/>
          </a:xfrm>
          <a:prstGeom prst="rect">
            <a:avLst/>
          </a:prstGeom>
          <a:noFill/>
        </p:spPr>
        <p:txBody>
          <a:bodyPr wrap="square" rtlCol="0">
            <a:spAutoFit/>
          </a:bodyPr>
          <a:p>
            <a:pPr algn="dist"/>
            <a:r>
              <a:rPr lang="zh-CN" altLang="en-US" sz="3200" b="1" dirty="0">
                <a:cs typeface="+mn-ea"/>
                <a:sym typeface="+mn-lt"/>
              </a:rPr>
              <a:t>Airbnb知识图谱</a:t>
            </a:r>
            <a:endParaRPr lang="zh-CN" altLang="en-US" sz="3200" b="1" dirty="0">
              <a:cs typeface="+mn-ea"/>
              <a:sym typeface="+mn-lt"/>
            </a:endParaRPr>
          </a:p>
        </p:txBody>
      </p:sp>
      <p:pic>
        <p:nvPicPr>
          <p:cNvPr id="2" name="图片 1"/>
          <p:cNvPicPr>
            <a:picLocks noChangeAspect="1"/>
          </p:cNvPicPr>
          <p:nvPr/>
        </p:nvPicPr>
        <p:blipFill>
          <a:blip r:embed="rId1"/>
          <a:stretch>
            <a:fillRect/>
          </a:stretch>
        </p:blipFill>
        <p:spPr>
          <a:xfrm>
            <a:off x="6436995" y="3253740"/>
            <a:ext cx="494030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311275" y="1873250"/>
            <a:ext cx="9615805" cy="1938020"/>
          </a:xfrm>
          <a:prstGeom prst="rect">
            <a:avLst/>
          </a:prstGeom>
        </p:spPr>
        <p:txBody>
          <a:bodyPr wrap="square">
            <a:spAutoFit/>
          </a:bodyPr>
          <a:p>
            <a:pPr algn="l">
              <a:lnSpc>
                <a:spcPct val="200000"/>
              </a:lnSpc>
            </a:pPr>
            <a:r>
              <a:rPr sz="2000" dirty="0">
                <a:cs typeface="+mn-ea"/>
                <a:sym typeface="+mn-lt"/>
              </a:rPr>
              <a:t>将深入探讨如何构建知识图谱的基础架构</a:t>
            </a:r>
            <a:r>
              <a:rPr lang="zh-CN" sz="2000" dirty="0">
                <a:cs typeface="+mn-ea"/>
                <a:sym typeface="+mn-lt"/>
              </a:rPr>
              <a:t>。</a:t>
            </a:r>
            <a:endParaRPr sz="2000" dirty="0">
              <a:cs typeface="+mn-ea"/>
              <a:sym typeface="+mn-lt"/>
            </a:endParaRPr>
          </a:p>
          <a:p>
            <a:pPr algn="l">
              <a:lnSpc>
                <a:spcPct val="200000"/>
              </a:lnSpc>
            </a:pPr>
            <a:r>
              <a:rPr sz="2000" dirty="0">
                <a:cs typeface="+mn-ea"/>
                <a:sym typeface="+mn-lt"/>
              </a:rPr>
              <a:t>如何使用知识图谱对我们的库存进行分类并将整个平台置于情境中。</a:t>
            </a:r>
            <a:endParaRPr sz="2000" dirty="0">
              <a:cs typeface="+mn-ea"/>
              <a:sym typeface="+mn-lt"/>
            </a:endParaRPr>
          </a:p>
          <a:p>
            <a:pPr algn="l">
              <a:lnSpc>
                <a:spcPct val="200000"/>
              </a:lnSpc>
            </a:pP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3234690" cy="583565"/>
          </a:xfrm>
          <a:prstGeom prst="rect">
            <a:avLst/>
          </a:prstGeom>
          <a:noFill/>
        </p:spPr>
        <p:txBody>
          <a:bodyPr wrap="square" rtlCol="0">
            <a:spAutoFit/>
          </a:bodyPr>
          <a:p>
            <a:pPr algn="dist"/>
            <a:r>
              <a:rPr lang="zh-CN" altLang="en-US" sz="3200" b="1" dirty="0">
                <a:cs typeface="+mn-ea"/>
                <a:sym typeface="+mn-lt"/>
              </a:rPr>
              <a:t>Airbnb知识图谱</a:t>
            </a:r>
            <a:endParaRPr lang="zh-CN" altLang="en-US" sz="3200" b="1" dirty="0">
              <a:cs typeface="+mn-ea"/>
              <a:sym typeface="+mn-lt"/>
            </a:endParaRPr>
          </a:p>
        </p:txBody>
      </p:sp>
      <p:sp>
        <p:nvSpPr>
          <p:cNvPr id="6" name="菱形 5"/>
          <p:cNvSpPr/>
          <p:nvPr/>
        </p:nvSpPr>
        <p:spPr>
          <a:xfrm>
            <a:off x="1014730" y="284543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598930" y="1971040"/>
            <a:ext cx="1290320" cy="2980055"/>
          </a:xfrm>
          <a:prstGeom prst="rect">
            <a:avLst/>
          </a:prstGeom>
          <a:noFill/>
        </p:spPr>
        <p:txBody>
          <a:bodyPr vert="eaVert" wrap="square" rtlCol="0">
            <a:spAutoFit/>
          </a:bodyPr>
          <a:lstStyle/>
          <a:p>
            <a:pPr algn="dist"/>
            <a:r>
              <a:rPr lang="zh-CN" altLang="en-US" sz="3600" b="1" dirty="0">
                <a:cs typeface="+mn-ea"/>
                <a:sym typeface="+mn-lt"/>
              </a:rPr>
              <a:t>服务架构</a:t>
            </a:r>
            <a:endParaRPr lang="zh-CN" altLang="en-US" sz="3600" b="1" dirty="0">
              <a:cs typeface="+mn-ea"/>
              <a:sym typeface="+mn-lt"/>
            </a:endParaRPr>
          </a:p>
          <a:p>
            <a:pPr algn="dist"/>
            <a:endParaRPr lang="zh-CN" altLang="en-US" sz="3600" b="1" dirty="0">
              <a:solidFill>
                <a:schemeClr val="bg1"/>
              </a:solidFill>
              <a:cs typeface="+mn-ea"/>
              <a:sym typeface="+mn-lt"/>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4732061" y="1113919"/>
            <a:ext cx="502802" cy="984358"/>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784574" y="2269670"/>
            <a:ext cx="397776" cy="1026896"/>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50000" r="56227"/>
          <a:stretch>
            <a:fillRect/>
          </a:stretch>
        </p:blipFill>
        <p:spPr>
          <a:xfrm>
            <a:off x="4784766" y="3779642"/>
            <a:ext cx="568941" cy="1026896"/>
          </a:xfrm>
          <a:prstGeom prst="rect">
            <a:avLst/>
          </a:prstGeom>
        </p:spPr>
      </p:pic>
      <p:sp>
        <p:nvSpPr>
          <p:cNvPr id="14" name="文本框 13"/>
          <p:cNvSpPr txBox="1"/>
          <p:nvPr/>
        </p:nvSpPr>
        <p:spPr>
          <a:xfrm>
            <a:off x="5510530" y="1304290"/>
            <a:ext cx="2625090"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1</a:t>
            </a:r>
            <a:r>
              <a:rPr lang="zh-CN" altLang="en-US" sz="2400" b="1" dirty="0">
                <a:cs typeface="+mn-ea"/>
                <a:sym typeface="+mn-lt"/>
              </a:rPr>
              <a:t>）</a:t>
            </a:r>
            <a:r>
              <a:rPr lang="zh-CN" altLang="en-US" sz="2400" b="1" dirty="0">
                <a:cs typeface="+mn-ea"/>
                <a:sym typeface="+mn-lt"/>
              </a:rPr>
              <a:t>图谱存储</a:t>
            </a:r>
            <a:endParaRPr lang="zh-CN" altLang="en-US" sz="2400" b="1" dirty="0">
              <a:cs typeface="+mn-ea"/>
              <a:sym typeface="+mn-lt"/>
            </a:endParaRPr>
          </a:p>
        </p:txBody>
      </p:sp>
      <p:sp>
        <p:nvSpPr>
          <p:cNvPr id="16" name="文本框 15"/>
          <p:cNvSpPr txBox="1"/>
          <p:nvPr/>
        </p:nvSpPr>
        <p:spPr>
          <a:xfrm>
            <a:off x="5510530" y="2658745"/>
            <a:ext cx="3241040"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2</a:t>
            </a:r>
            <a:r>
              <a:rPr lang="zh-CN" altLang="en-US" sz="2400" b="1" dirty="0">
                <a:cs typeface="+mn-ea"/>
                <a:sym typeface="+mn-lt"/>
              </a:rPr>
              <a:t>）</a:t>
            </a:r>
            <a:r>
              <a:rPr lang="zh-CN" altLang="en-US" sz="2400" b="1" dirty="0">
                <a:cs typeface="+mn-ea"/>
                <a:sym typeface="+mn-lt"/>
              </a:rPr>
              <a:t>图谱查询</a:t>
            </a:r>
            <a:r>
              <a:rPr lang="en-US" altLang="zh-CN" sz="2400" b="1" dirty="0">
                <a:cs typeface="+mn-ea"/>
                <a:sym typeface="+mn-lt"/>
              </a:rPr>
              <a:t>API</a:t>
            </a:r>
            <a:endParaRPr lang="en-US" altLang="zh-CN" sz="2400" b="1" dirty="0">
              <a:cs typeface="+mn-ea"/>
              <a:sym typeface="+mn-lt"/>
            </a:endParaRPr>
          </a:p>
        </p:txBody>
      </p:sp>
      <p:sp>
        <p:nvSpPr>
          <p:cNvPr id="18" name="文本框 17"/>
          <p:cNvSpPr txBox="1"/>
          <p:nvPr/>
        </p:nvSpPr>
        <p:spPr>
          <a:xfrm>
            <a:off x="5510530" y="4170680"/>
            <a:ext cx="3142615"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3</a:t>
            </a:r>
            <a:r>
              <a:rPr lang="zh-CN" altLang="en-US" sz="2400" b="1" dirty="0">
                <a:cs typeface="+mn-ea"/>
                <a:sym typeface="+mn-lt"/>
              </a:rPr>
              <a:t>）</a:t>
            </a:r>
            <a:r>
              <a:rPr lang="zh-CN" altLang="en-US" sz="2400" b="1" dirty="0">
                <a:cs typeface="+mn-ea"/>
                <a:sym typeface="+mn-lt"/>
              </a:rPr>
              <a:t>存储更改器</a:t>
            </a:r>
            <a:endParaRPr lang="zh-CN" altLang="en-US" sz="24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7" name="矩形 6"/>
          <p:cNvSpPr/>
          <p:nvPr/>
        </p:nvSpPr>
        <p:spPr>
          <a:xfrm>
            <a:off x="1333500" y="1849120"/>
            <a:ext cx="9696450" cy="1814830"/>
          </a:xfrm>
          <a:prstGeom prst="rect">
            <a:avLst/>
          </a:prstGeom>
        </p:spPr>
        <p:txBody>
          <a:bodyPr wrap="square">
            <a:spAutoFit/>
          </a:bodyPr>
          <a:lstStyle/>
          <a:p>
            <a:pPr algn="l">
              <a:lnSpc>
                <a:spcPct val="140000"/>
              </a:lnSpc>
            </a:pPr>
            <a:r>
              <a:rPr lang="zh-CN" sz="2000" dirty="0">
                <a:cs typeface="+mn-ea"/>
                <a:sym typeface="+mn-lt"/>
              </a:rPr>
              <a:t>开发目的：</a:t>
            </a:r>
            <a:r>
              <a:rPr sz="2000" dirty="0">
                <a:cs typeface="+mn-ea"/>
                <a:sym typeface="+mn-lt"/>
              </a:rPr>
              <a:t>提取嵌入在 Wikipedia 文章 中的半结构化数据的图形结构表示，从而能以统一的方式集成、处理和查询这些数据。通过链接到外部开放资源，包括图像、网页和外部数据集</a:t>
            </a:r>
            <a:r>
              <a:rPr lang="zh-CN" sz="2000" dirty="0">
                <a:cs typeface="+mn-ea"/>
                <a:sym typeface="+mn-lt"/>
              </a:rPr>
              <a:t>（</a:t>
            </a:r>
            <a:r>
              <a:rPr sz="2000" dirty="0">
                <a:cs typeface="+mn-ea"/>
                <a:sym typeface="+mn-lt"/>
              </a:rPr>
              <a:t>如 DailyMed、DrugBank、GeoNames、MusicBrainz、纽约时报和 WordNet</a:t>
            </a:r>
            <a:r>
              <a:rPr lang="zh-CN" sz="2000" dirty="0">
                <a:cs typeface="+mn-ea"/>
                <a:sym typeface="+mn-lt"/>
              </a:rPr>
              <a:t>）</a:t>
            </a:r>
            <a:r>
              <a:rPr sz="2000" dirty="0">
                <a:cs typeface="+mn-ea"/>
                <a:sym typeface="+mn-lt"/>
              </a:rPr>
              <a:t>，进一步丰富</a:t>
            </a:r>
            <a:r>
              <a:rPr lang="zh-CN" sz="2000" dirty="0">
                <a:cs typeface="+mn-ea"/>
                <a:sym typeface="+mn-lt"/>
              </a:rPr>
              <a:t>知识图谱</a:t>
            </a:r>
            <a:r>
              <a:rPr sz="2000" dirty="0">
                <a:cs typeface="+mn-ea"/>
                <a:sym typeface="+mn-lt"/>
              </a:rPr>
              <a:t>。 </a:t>
            </a:r>
            <a:endParaRPr sz="2000" dirty="0">
              <a:cs typeface="+mn-ea"/>
              <a:sym typeface="+mn-lt"/>
            </a:endParaRPr>
          </a:p>
        </p:txBody>
      </p:sp>
      <p:sp>
        <p:nvSpPr>
          <p:cNvPr id="2" name="矩形 1"/>
          <p:cNvSpPr/>
          <p:nvPr/>
        </p:nvSpPr>
        <p:spPr>
          <a:xfrm>
            <a:off x="1333500" y="3776980"/>
            <a:ext cx="9696450" cy="953135"/>
          </a:xfrm>
          <a:prstGeom prst="rect">
            <a:avLst/>
          </a:prstGeom>
        </p:spPr>
        <p:txBody>
          <a:bodyPr wrap="square">
            <a:spAutoFit/>
          </a:bodyPr>
          <a:p>
            <a:pPr algn="l">
              <a:lnSpc>
                <a:spcPct val="140000"/>
              </a:lnSpc>
            </a:pPr>
            <a:r>
              <a:rPr lang="zh-CN" sz="2000" dirty="0">
                <a:cs typeface="+mn-ea"/>
                <a:sym typeface="+mn-lt"/>
              </a:rPr>
              <a:t>目标：构建一个社区，通过社区成员定义和撰写准确的抽取模板，进而从维基百科中抽取结构信息，并将其发布到</a:t>
            </a:r>
            <a:r>
              <a:rPr lang="en-US" altLang="zh-CN" sz="2000" dirty="0">
                <a:cs typeface="+mn-ea"/>
                <a:sym typeface="+mn-lt"/>
              </a:rPr>
              <a:t>web</a:t>
            </a:r>
            <a:r>
              <a:rPr lang="zh-CN" altLang="en-US" sz="2000" dirty="0">
                <a:cs typeface="+mn-ea"/>
                <a:sym typeface="+mn-lt"/>
              </a:rPr>
              <a:t>上。</a:t>
            </a:r>
            <a:r>
              <a:rPr sz="2000" dirty="0">
                <a:cs typeface="+mn-ea"/>
                <a:sym typeface="+mn-lt"/>
              </a:rPr>
              <a:t> </a:t>
            </a:r>
            <a:endParaRPr sz="2000" dirty="0">
              <a:cs typeface="+mn-ea"/>
              <a:sym typeface="+mn-lt"/>
            </a:endParaRPr>
          </a:p>
        </p:txBody>
      </p:sp>
      <p:sp>
        <p:nvSpPr>
          <p:cNvPr id="3" name="菱形 2"/>
          <p:cNvSpPr/>
          <p:nvPr/>
        </p:nvSpPr>
        <p:spPr>
          <a:xfrm>
            <a:off x="1127125" y="2000885"/>
            <a:ext cx="206251"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菱形 4"/>
          <p:cNvSpPr/>
          <p:nvPr/>
        </p:nvSpPr>
        <p:spPr>
          <a:xfrm>
            <a:off x="1127125" y="3897630"/>
            <a:ext cx="206251"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4399915"/>
          </a:xfrm>
          <a:prstGeom prst="rect">
            <a:avLst/>
          </a:prstGeom>
        </p:spPr>
        <p:txBody>
          <a:bodyPr wrap="square">
            <a:spAutoFit/>
          </a:bodyPr>
          <a:p>
            <a:pPr algn="l">
              <a:lnSpc>
                <a:spcPct val="200000"/>
              </a:lnSpc>
            </a:pPr>
            <a:r>
              <a:rPr lang="zh-CN" sz="2000" dirty="0">
                <a:cs typeface="+mn-ea"/>
                <a:sym typeface="+mn-lt"/>
              </a:rPr>
              <a:t>（</a:t>
            </a:r>
            <a:r>
              <a:rPr lang="en-US" altLang="zh-CN" sz="2000" dirty="0">
                <a:cs typeface="+mn-ea"/>
                <a:sym typeface="+mn-lt"/>
              </a:rPr>
              <a:t>1</a:t>
            </a:r>
            <a:r>
              <a:rPr lang="zh-CN" altLang="en-US" sz="2000" dirty="0">
                <a:cs typeface="+mn-ea"/>
                <a:sym typeface="+mn-lt"/>
              </a:rPr>
              <a:t>）</a:t>
            </a:r>
            <a:r>
              <a:rPr sz="2000" dirty="0">
                <a:cs typeface="+mn-ea"/>
                <a:sym typeface="+mn-lt"/>
              </a:rPr>
              <a:t>我们采用了一个内部关系数据存储作为底层数据库</a:t>
            </a:r>
            <a:r>
              <a:rPr lang="zh-CN" sz="2000" dirty="0">
                <a:cs typeface="+mn-ea"/>
                <a:sym typeface="+mn-lt"/>
              </a:rPr>
              <a:t>，在其上实现了一个节点存储(实体，node store)和边缘存储(关系，edge store)。</a:t>
            </a:r>
            <a:endParaRPr lang="zh-CN" sz="2000" dirty="0">
              <a:cs typeface="+mn-ea"/>
              <a:sym typeface="+mn-lt"/>
            </a:endParaRPr>
          </a:p>
          <a:p>
            <a:pPr algn="l">
              <a:lnSpc>
                <a:spcPct val="200000"/>
              </a:lnSpc>
            </a:pPr>
            <a:r>
              <a:rPr lang="zh-CN" sz="2000" dirty="0">
                <a:cs typeface="+mn-ea"/>
                <a:sym typeface="+mn-lt"/>
              </a:rPr>
              <a:t>（</a:t>
            </a:r>
            <a:r>
              <a:rPr lang="en-US" altLang="zh-CN" sz="2000" dirty="0">
                <a:cs typeface="+mn-ea"/>
                <a:sym typeface="+mn-lt"/>
              </a:rPr>
              <a:t>2</a:t>
            </a:r>
            <a:r>
              <a:rPr lang="zh-CN" altLang="en-US" sz="2000" dirty="0">
                <a:cs typeface="+mn-ea"/>
                <a:sym typeface="+mn-lt"/>
              </a:rPr>
              <a:t>）</a:t>
            </a:r>
            <a:r>
              <a:rPr lang="zh-CN" sz="2000" dirty="0">
                <a:cs typeface="+mn-ea"/>
                <a:sym typeface="+mn-lt"/>
              </a:rPr>
              <a:t>为了将本体和关系构建到知识图谱中，图谱存储中的节点被划分为不同的节点类型。 此外，每个节点类型都由唯一的模式定义。</a:t>
            </a:r>
            <a:endParaRPr lang="zh-CN" sz="2000" dirty="0">
              <a:cs typeface="+mn-ea"/>
              <a:sym typeface="+mn-lt"/>
            </a:endParaRPr>
          </a:p>
          <a:p>
            <a:pPr algn="l">
              <a:lnSpc>
                <a:spcPct val="200000"/>
              </a:lnSpc>
            </a:pPr>
            <a:r>
              <a:rPr lang="zh-CN" sz="2000" dirty="0">
                <a:cs typeface="+mn-ea"/>
                <a:sym typeface="+mn-lt"/>
              </a:rPr>
              <a:t>（</a:t>
            </a:r>
            <a:r>
              <a:rPr lang="en-US" altLang="zh-CN" sz="2000" dirty="0">
                <a:cs typeface="+mn-ea"/>
                <a:sym typeface="+mn-lt"/>
              </a:rPr>
              <a:t>3</a:t>
            </a:r>
            <a:r>
              <a:rPr lang="zh-CN" altLang="en-US" sz="2000" dirty="0">
                <a:cs typeface="+mn-ea"/>
                <a:sym typeface="+mn-lt"/>
              </a:rPr>
              <a:t>）</a:t>
            </a:r>
            <a:r>
              <a:rPr lang="zh-CN" sz="2000" dirty="0">
                <a:cs typeface="+mn-ea"/>
                <a:sym typeface="+mn-lt"/>
              </a:rPr>
              <a:t>边缘可以是不同的边缘类型，以反映实体之间的不同类型的关系（例如，城市中的地标和国家的语言）。 与RDFS中的域和范围相对应，每个边缘类型对于从其开始和连接到的节点类型具有可配置的约束。</a:t>
            </a:r>
            <a:endParaRPr lang="zh-CN" sz="2000" dirty="0">
              <a:cs typeface="+mn-ea"/>
              <a:sym typeface="+mn-lt"/>
            </a:endParaRPr>
          </a:p>
        </p:txBody>
      </p:sp>
      <p:sp>
        <p:nvSpPr>
          <p:cNvPr id="12" name="文本框 11"/>
          <p:cNvSpPr txBox="1"/>
          <p:nvPr/>
        </p:nvSpPr>
        <p:spPr>
          <a:xfrm>
            <a:off x="742315" y="702310"/>
            <a:ext cx="1889760" cy="583565"/>
          </a:xfrm>
          <a:prstGeom prst="rect">
            <a:avLst/>
          </a:prstGeom>
          <a:noFill/>
        </p:spPr>
        <p:txBody>
          <a:bodyPr wrap="square" rtlCol="0">
            <a:spAutoFit/>
          </a:bodyPr>
          <a:p>
            <a:pPr algn="dist"/>
            <a:r>
              <a:rPr lang="zh-CN" altLang="en-US" sz="3200" b="1" dirty="0">
                <a:cs typeface="+mn-ea"/>
                <a:sym typeface="+mn-lt"/>
              </a:rPr>
              <a:t>图谱存储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2553335"/>
          </a:xfrm>
          <a:prstGeom prst="rect">
            <a:avLst/>
          </a:prstGeom>
        </p:spPr>
        <p:txBody>
          <a:bodyPr wrap="square">
            <a:spAutoFit/>
          </a:bodyPr>
          <a:p>
            <a:pPr algn="l">
              <a:lnSpc>
                <a:spcPct val="200000"/>
              </a:lnSpc>
            </a:pPr>
            <a:r>
              <a:rPr lang="zh-CN" sz="2000" dirty="0">
                <a:cs typeface="+mn-ea"/>
                <a:sym typeface="+mn-lt"/>
              </a:rPr>
              <a:t>（</a:t>
            </a:r>
            <a:r>
              <a:rPr lang="en-US" altLang="zh-CN" sz="2000" dirty="0">
                <a:cs typeface="+mn-ea"/>
                <a:sym typeface="+mn-lt"/>
              </a:rPr>
              <a:t>4</a:t>
            </a:r>
            <a:r>
              <a:rPr lang="zh-CN" altLang="en-US" sz="2000" dirty="0">
                <a:cs typeface="+mn-ea"/>
                <a:sym typeface="+mn-lt"/>
              </a:rPr>
              <a:t>）</a:t>
            </a:r>
            <a:r>
              <a:rPr sz="2000" dirty="0">
                <a:cs typeface="+mn-ea"/>
                <a:sym typeface="+mn-lt"/>
              </a:rPr>
              <a:t>图谱存储设计用于存储来自不同数据源的边缘，以便多个团队（作为数据所有者）可以向知识图提供数据。 因此，每个边缘还存储每个边缘的来源和置信度分数。</a:t>
            </a:r>
            <a:r>
              <a:rPr lang="zh-CN" sz="2000" dirty="0">
                <a:cs typeface="+mn-ea"/>
                <a:sym typeface="+mn-lt"/>
              </a:rPr>
              <a:t>（</a:t>
            </a:r>
            <a:r>
              <a:rPr lang="en-US" altLang="zh-CN" sz="2000" dirty="0">
                <a:cs typeface="+mn-ea"/>
                <a:sym typeface="+mn-lt"/>
              </a:rPr>
              <a:t>5</a:t>
            </a:r>
            <a:r>
              <a:rPr lang="zh-CN" altLang="en-US" sz="2000" dirty="0">
                <a:cs typeface="+mn-ea"/>
                <a:sym typeface="+mn-lt"/>
              </a:rPr>
              <a:t>）</a:t>
            </a:r>
            <a:r>
              <a:rPr lang="zh-CN" sz="2000" dirty="0">
                <a:cs typeface="+mn-ea"/>
                <a:sym typeface="+mn-lt"/>
              </a:rPr>
              <a:t>在Airbnb，知识图谱中的数据并不总是通过在线查询消费，因此我们还将节点和边缘的每日快照转储(Data dump)到数据仓库中以供离线使用。</a:t>
            </a:r>
            <a:endParaRPr lang="zh-CN" sz="2000" dirty="0">
              <a:cs typeface="+mn-ea"/>
              <a:sym typeface="+mn-lt"/>
            </a:endParaRPr>
          </a:p>
        </p:txBody>
      </p:sp>
      <p:sp>
        <p:nvSpPr>
          <p:cNvPr id="12" name="文本框 11"/>
          <p:cNvSpPr txBox="1"/>
          <p:nvPr/>
        </p:nvSpPr>
        <p:spPr>
          <a:xfrm>
            <a:off x="742315" y="702310"/>
            <a:ext cx="1889760" cy="583565"/>
          </a:xfrm>
          <a:prstGeom prst="rect">
            <a:avLst/>
          </a:prstGeom>
          <a:noFill/>
        </p:spPr>
        <p:txBody>
          <a:bodyPr wrap="square" rtlCol="0">
            <a:spAutoFit/>
          </a:bodyPr>
          <a:p>
            <a:pPr algn="dist"/>
            <a:r>
              <a:rPr lang="zh-CN" altLang="en-US" sz="3200" b="1" dirty="0">
                <a:cs typeface="+mn-ea"/>
                <a:sym typeface="+mn-lt"/>
              </a:rPr>
              <a:t>图谱存储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3169285"/>
          </a:xfrm>
          <a:prstGeom prst="rect">
            <a:avLst/>
          </a:prstGeom>
        </p:spPr>
        <p:txBody>
          <a:bodyPr wrap="square">
            <a:spAutoFit/>
          </a:bodyPr>
          <a:p>
            <a:pPr algn="l">
              <a:lnSpc>
                <a:spcPct val="200000"/>
              </a:lnSpc>
            </a:pPr>
            <a:r>
              <a:rPr sz="2000" dirty="0">
                <a:cs typeface="+mn-ea"/>
                <a:sym typeface="+mn-lt"/>
              </a:rPr>
              <a:t>大多数产品用例需要遍历子图并从遍历中检索节点和边缘</a:t>
            </a:r>
            <a:r>
              <a:rPr lang="zh-CN" sz="2000" dirty="0">
                <a:cs typeface="+mn-ea"/>
                <a:sym typeface="+mn-lt"/>
              </a:rPr>
              <a:t>。为了支持这些产品需求，实现了图谱查询端点（endpoints）。</a:t>
            </a:r>
            <a:endParaRPr lang="zh-CN" sz="2000" dirty="0">
              <a:cs typeface="+mn-ea"/>
              <a:sym typeface="+mn-lt"/>
            </a:endParaRPr>
          </a:p>
          <a:p>
            <a:pPr algn="l">
              <a:lnSpc>
                <a:spcPct val="200000"/>
              </a:lnSpc>
            </a:pPr>
            <a:r>
              <a:rPr lang="zh-CN" sz="2000" dirty="0">
                <a:cs typeface="+mn-ea"/>
                <a:sym typeface="+mn-lt"/>
              </a:rPr>
              <a:t>通过图谱查询，可以通过指定路径来遍历图形，路径是一系列边缘类型和数据过滤器，从某些节点开始，并以结构化格式接收遍历的子图。 图谱查询API具有递归接口，使得可以通过多个步骤遍历知识图谱。</a:t>
            </a:r>
            <a:endParaRPr lang="zh-CN" sz="2000" dirty="0">
              <a:cs typeface="+mn-ea"/>
              <a:sym typeface="+mn-lt"/>
            </a:endParaRPr>
          </a:p>
        </p:txBody>
      </p:sp>
      <p:sp>
        <p:nvSpPr>
          <p:cNvPr id="12" name="文本框 11"/>
          <p:cNvSpPr txBox="1"/>
          <p:nvPr/>
        </p:nvSpPr>
        <p:spPr>
          <a:xfrm>
            <a:off x="742315" y="702310"/>
            <a:ext cx="2763520" cy="583565"/>
          </a:xfrm>
          <a:prstGeom prst="rect">
            <a:avLst/>
          </a:prstGeom>
          <a:noFill/>
        </p:spPr>
        <p:txBody>
          <a:bodyPr wrap="square" rtlCol="0">
            <a:spAutoFit/>
          </a:bodyPr>
          <a:p>
            <a:pPr algn="dist"/>
            <a:r>
              <a:rPr lang="zh-CN" altLang="en-US" sz="3200" b="1" dirty="0">
                <a:cs typeface="+mn-ea"/>
                <a:sym typeface="+mn-lt"/>
              </a:rPr>
              <a:t>图谱查询</a:t>
            </a:r>
            <a:r>
              <a:rPr lang="en-US" altLang="zh-CN" sz="3200" b="1" dirty="0">
                <a:cs typeface="+mn-ea"/>
                <a:sym typeface="+mn-lt"/>
              </a:rPr>
              <a:t>API</a:t>
            </a:r>
            <a:endParaRPr lang="en-US" altLang="zh-CN"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4399915"/>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在图谱存储之上，构建了一个存储更改器。 除了调用API之外，数据管道还可以通过向我们的Kafka消息总线发送具有特定Kafka主题的消息来向知识图谱发送变异请求; 突变消费者订阅该主题并在接收消息时相应地将数据写入知识图谱。 这种模式有助于从各种管道将数据写入知识图谱的过程，现在是我们导入数据的主要方式。 </a:t>
            </a:r>
            <a:endParaRPr sz="2000" dirty="0">
              <a:cs typeface="+mn-ea"/>
              <a:sym typeface="+mn-lt"/>
            </a:endParaRPr>
          </a:p>
          <a:p>
            <a:pPr algn="l">
              <a:lnSpc>
                <a:spcPct val="200000"/>
              </a:lnSpc>
            </a:pPr>
            <a:r>
              <a:rPr sz="2000" dirty="0">
                <a:cs typeface="+mn-ea"/>
                <a:sym typeface="+mn-lt"/>
              </a:rPr>
              <a:t>     在存储更改器中，还构建了一个变异发布者，将数据突变传播到Kafka消息总线。 下游管道可以为其产品用例使用这些消息。 一个例子是搜索索引管道，其中知识图谱通过该模式将分类数据填充到搜索索引中。 </a:t>
            </a:r>
            <a:endParaRPr sz="2000" dirty="0">
              <a:cs typeface="+mn-ea"/>
              <a:sym typeface="+mn-lt"/>
            </a:endParaRPr>
          </a:p>
        </p:txBody>
      </p:sp>
      <p:sp>
        <p:nvSpPr>
          <p:cNvPr id="12" name="文本框 11"/>
          <p:cNvSpPr txBox="1"/>
          <p:nvPr/>
        </p:nvSpPr>
        <p:spPr>
          <a:xfrm>
            <a:off x="742315" y="702310"/>
            <a:ext cx="2472690" cy="583565"/>
          </a:xfrm>
          <a:prstGeom prst="rect">
            <a:avLst/>
          </a:prstGeom>
          <a:noFill/>
        </p:spPr>
        <p:txBody>
          <a:bodyPr wrap="square" rtlCol="0">
            <a:spAutoFit/>
          </a:bodyPr>
          <a:p>
            <a:pPr algn="dist"/>
            <a:r>
              <a:rPr lang="zh-CN" altLang="en-US" sz="3200" b="1" dirty="0">
                <a:cs typeface="+mn-ea"/>
                <a:sym typeface="+mn-lt"/>
              </a:rPr>
              <a:t>存储更改器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598930" y="2439670"/>
            <a:ext cx="1290320" cy="1949450"/>
          </a:xfrm>
          <a:prstGeom prst="rect">
            <a:avLst/>
          </a:prstGeom>
          <a:noFill/>
        </p:spPr>
        <p:txBody>
          <a:bodyPr vert="eaVert" wrap="square" rtlCol="0">
            <a:spAutoFit/>
          </a:bodyPr>
          <a:lstStyle/>
          <a:p>
            <a:pPr algn="dist"/>
            <a:r>
              <a:rPr lang="zh-CN" altLang="en-US" sz="3600" b="1" dirty="0">
                <a:cs typeface="+mn-ea"/>
                <a:sym typeface="+mn-lt"/>
              </a:rPr>
              <a:t>分类法</a:t>
            </a:r>
            <a:endParaRPr lang="zh-CN" altLang="en-US" sz="3600" b="1" dirty="0">
              <a:cs typeface="+mn-ea"/>
              <a:sym typeface="+mn-lt"/>
            </a:endParaRPr>
          </a:p>
          <a:p>
            <a:pPr algn="dist"/>
            <a:endParaRPr lang="zh-CN" altLang="en-US" sz="3600" b="1" dirty="0">
              <a:solidFill>
                <a:schemeClr val="bg1"/>
              </a:solidFill>
              <a:cs typeface="+mn-ea"/>
              <a:sym typeface="+mn-lt"/>
            </a:endParaRPr>
          </a:p>
        </p:txBody>
      </p:sp>
      <p:sp>
        <p:nvSpPr>
          <p:cNvPr id="14" name="文本框 13"/>
          <p:cNvSpPr txBox="1"/>
          <p:nvPr/>
        </p:nvSpPr>
        <p:spPr>
          <a:xfrm>
            <a:off x="4274820" y="1767205"/>
            <a:ext cx="6309360" cy="2922905"/>
          </a:xfrm>
          <a:prstGeom prst="rect">
            <a:avLst/>
          </a:prstGeom>
          <a:noFill/>
        </p:spPr>
        <p:txBody>
          <a:bodyPr wrap="square" rtlCol="0">
            <a:spAutoFit/>
          </a:bodyPr>
          <a:lstStyle/>
          <a:p>
            <a:pPr algn="l">
              <a:lnSpc>
                <a:spcPct val="200000"/>
              </a:lnSpc>
            </a:pPr>
            <a:r>
              <a:rPr lang="en-US" sz="2400" b="1" dirty="0">
                <a:cs typeface="+mn-ea"/>
                <a:sym typeface="+mn-lt"/>
              </a:rPr>
              <a:t>    </a:t>
            </a:r>
            <a:r>
              <a:rPr sz="2400" b="1" dirty="0">
                <a:cs typeface="+mn-ea"/>
                <a:sym typeface="+mn-lt"/>
              </a:rPr>
              <a:t>哪些房屋最适合家庭</a:t>
            </a:r>
            <a:r>
              <a:rPr lang="zh-CN" sz="2400" b="1" dirty="0">
                <a:cs typeface="+mn-ea"/>
                <a:sym typeface="+mn-lt"/>
              </a:rPr>
              <a:t>？</a:t>
            </a:r>
            <a:endParaRPr lang="zh-CN" sz="2400" b="1" dirty="0">
              <a:cs typeface="+mn-ea"/>
              <a:sym typeface="+mn-lt"/>
            </a:endParaRPr>
          </a:p>
          <a:p>
            <a:pPr algn="l">
              <a:lnSpc>
                <a:spcPct val="200000"/>
              </a:lnSpc>
            </a:pPr>
            <a:r>
              <a:rPr sz="2400" b="1" dirty="0">
                <a:cs typeface="+mn-ea"/>
                <a:sym typeface="+mn-lt"/>
              </a:rPr>
              <a:t>    哪些房屋可以24小时check in？ </a:t>
            </a:r>
            <a:endParaRPr sz="2400" b="1" dirty="0">
              <a:cs typeface="+mn-ea"/>
              <a:sym typeface="+mn-lt"/>
            </a:endParaRPr>
          </a:p>
          <a:p>
            <a:pPr algn="l">
              <a:lnSpc>
                <a:spcPct val="200000"/>
              </a:lnSpc>
            </a:pPr>
            <a:r>
              <a:rPr sz="2400" b="1" dirty="0">
                <a:cs typeface="+mn-ea"/>
                <a:sym typeface="+mn-lt"/>
              </a:rPr>
              <a:t>    </a:t>
            </a:r>
            <a:r>
              <a:rPr sz="2000" b="1" dirty="0">
                <a:cs typeface="+mn-ea"/>
                <a:sym typeface="+mn-lt"/>
              </a:rPr>
              <a:t>为了支持这个用例，在知识图谱中构建了一个丰富的分类法，并将其用于对Airbnb的所有库存进行分类。</a:t>
            </a:r>
            <a:endParaRPr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1938020"/>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分类法采用层次结构，表示不同粒度级别的概念，以便我们可以将更高级别的概念映射到非常具体的概念。</a:t>
            </a:r>
            <a:endParaRPr sz="2000" dirty="0">
              <a:cs typeface="+mn-ea"/>
              <a:sym typeface="+mn-lt"/>
            </a:endParaRPr>
          </a:p>
          <a:p>
            <a:pPr algn="l">
              <a:lnSpc>
                <a:spcPct val="200000"/>
              </a:lnSpc>
            </a:pPr>
            <a:endParaRPr sz="2000" dirty="0">
              <a:cs typeface="+mn-ea"/>
              <a:sym typeface="+mn-lt"/>
            </a:endParaRPr>
          </a:p>
        </p:txBody>
      </p:sp>
      <p:sp>
        <p:nvSpPr>
          <p:cNvPr id="12" name="文本框 11"/>
          <p:cNvSpPr txBox="1"/>
          <p:nvPr/>
        </p:nvSpPr>
        <p:spPr>
          <a:xfrm>
            <a:off x="742315" y="702310"/>
            <a:ext cx="1470660" cy="583565"/>
          </a:xfrm>
          <a:prstGeom prst="rect">
            <a:avLst/>
          </a:prstGeom>
          <a:noFill/>
        </p:spPr>
        <p:txBody>
          <a:bodyPr wrap="square" rtlCol="0">
            <a:spAutoFit/>
          </a:bodyPr>
          <a:p>
            <a:pPr algn="dist"/>
            <a:r>
              <a:rPr lang="zh-CN" altLang="en-US" sz="3200" b="1" dirty="0">
                <a:cs typeface="+mn-ea"/>
                <a:sym typeface="+mn-lt"/>
              </a:rPr>
              <a:t>分类法</a:t>
            </a:r>
            <a:endParaRPr lang="zh-CN" altLang="en-US" sz="3200" b="1" dirty="0">
              <a:cs typeface="+mn-ea"/>
              <a:sym typeface="+mn-lt"/>
            </a:endParaRPr>
          </a:p>
        </p:txBody>
      </p:sp>
      <p:pic>
        <p:nvPicPr>
          <p:cNvPr id="2" name="图片 1"/>
          <p:cNvPicPr>
            <a:picLocks noChangeAspect="1"/>
          </p:cNvPicPr>
          <p:nvPr/>
        </p:nvPicPr>
        <p:blipFill>
          <a:blip r:embed="rId1"/>
          <a:stretch>
            <a:fillRect/>
          </a:stretch>
        </p:blipFill>
        <p:spPr>
          <a:xfrm>
            <a:off x="3355340" y="2927350"/>
            <a:ext cx="4838700" cy="3213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1938020"/>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分类作为一种特殊类型的节点迁移到知识图谱中。 如今，该分类法被修订为通用的，适用于Airbnb的所有垂直业务（房屋Homes, 体验Experiences, 餐厅Restaurants等）以及存储在知识图谱中的其他类型的实体（如地点，事件等）。</a:t>
            </a:r>
            <a:endParaRPr sz="2000" dirty="0">
              <a:cs typeface="+mn-ea"/>
              <a:sym typeface="+mn-lt"/>
            </a:endParaRPr>
          </a:p>
        </p:txBody>
      </p:sp>
      <p:sp>
        <p:nvSpPr>
          <p:cNvPr id="12" name="文本框 11"/>
          <p:cNvSpPr txBox="1"/>
          <p:nvPr/>
        </p:nvSpPr>
        <p:spPr>
          <a:xfrm>
            <a:off x="742315" y="702310"/>
            <a:ext cx="1470660" cy="583565"/>
          </a:xfrm>
          <a:prstGeom prst="rect">
            <a:avLst/>
          </a:prstGeom>
          <a:noFill/>
        </p:spPr>
        <p:txBody>
          <a:bodyPr wrap="square" rtlCol="0">
            <a:spAutoFit/>
          </a:bodyPr>
          <a:p>
            <a:pPr algn="dist"/>
            <a:r>
              <a:rPr lang="zh-CN" altLang="en-US" sz="3200" b="1" dirty="0">
                <a:cs typeface="+mn-ea"/>
                <a:sym typeface="+mn-lt"/>
              </a:rPr>
              <a:t>分类法</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30467" y="414163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30467" y="3336588"/>
            <a:ext cx="2429933" cy="482600"/>
            <a:chOff x="760404" y="3742038"/>
            <a:chExt cx="2429933" cy="482600"/>
          </a:xfrm>
        </p:grpSpPr>
        <p:sp>
          <p:nvSpPr>
            <p:cNvPr id="6" name="矩形 5"/>
            <p:cNvSpPr/>
            <p:nvPr/>
          </p:nvSpPr>
          <p:spPr>
            <a:xfrm>
              <a:off x="760404"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n-ea"/>
              </a:endParaRPr>
            </a:p>
          </p:txBody>
        </p:sp>
        <p:sp>
          <p:nvSpPr>
            <p:cNvPr id="7" name="文本框 67"/>
            <p:cNvSpPr txBox="1"/>
            <p:nvPr/>
          </p:nvSpPr>
          <p:spPr>
            <a:xfrm>
              <a:off x="1764750" y="3795497"/>
              <a:ext cx="574687" cy="375682"/>
            </a:xfrm>
            <a:prstGeom prst="rect">
              <a:avLst/>
            </a:prstGeom>
            <a:noFill/>
          </p:spPr>
          <p:txBody>
            <a:bodyPr wrap="square" rtlCol="0">
              <a:spAutoFit/>
            </a:bodyPr>
            <a:lstStyle/>
            <a:p>
              <a:r>
                <a:rPr lang="en-US" altLang="zh-CN" b="1" dirty="0">
                  <a:solidFill>
                    <a:schemeClr val="bg1"/>
                  </a:solidFill>
                  <a:latin typeface="+mn-ea"/>
                </a:rPr>
                <a:t>01</a:t>
              </a:r>
              <a:endParaRPr lang="zh-CN" altLang="en-US" b="1" dirty="0">
                <a:solidFill>
                  <a:schemeClr val="bg1"/>
                </a:solidFill>
                <a:latin typeface="+mn-ea"/>
              </a:endParaRPr>
            </a:p>
          </p:txBody>
        </p:sp>
      </p:grpSp>
      <p:grpSp>
        <p:nvGrpSpPr>
          <p:cNvPr id="8" name="组合 7"/>
          <p:cNvGrpSpPr/>
          <p:nvPr/>
        </p:nvGrpSpPr>
        <p:grpSpPr>
          <a:xfrm>
            <a:off x="3160400" y="3336588"/>
            <a:ext cx="3369734" cy="482600"/>
            <a:chOff x="3190337" y="3742038"/>
            <a:chExt cx="3369734" cy="482600"/>
          </a:xfrm>
        </p:grpSpPr>
        <p:sp>
          <p:nvSpPr>
            <p:cNvPr id="9" name="矩形 8"/>
            <p:cNvSpPr/>
            <p:nvPr/>
          </p:nvSpPr>
          <p:spPr>
            <a:xfrm>
              <a:off x="3190337" y="3742038"/>
              <a:ext cx="3369734"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mn-ea"/>
              </a:endParaRPr>
            </a:p>
          </p:txBody>
        </p:sp>
        <p:sp>
          <p:nvSpPr>
            <p:cNvPr id="10" name="文本框 70"/>
            <p:cNvSpPr txBox="1"/>
            <p:nvPr/>
          </p:nvSpPr>
          <p:spPr>
            <a:xfrm>
              <a:off x="4587860" y="3815951"/>
              <a:ext cx="574687" cy="375682"/>
            </a:xfrm>
            <a:prstGeom prst="rect">
              <a:avLst/>
            </a:prstGeom>
            <a:noFill/>
          </p:spPr>
          <p:txBody>
            <a:bodyPr wrap="square" rtlCol="0">
              <a:spAutoFit/>
            </a:bodyPr>
            <a:lstStyle/>
            <a:p>
              <a:r>
                <a:rPr lang="en-US" altLang="zh-CN" b="1" dirty="0">
                  <a:solidFill>
                    <a:schemeClr val="bg1"/>
                  </a:solidFill>
                  <a:latin typeface="+mn-ea"/>
                </a:rPr>
                <a:t>02</a:t>
              </a:r>
              <a:endParaRPr lang="zh-CN" altLang="en-US" b="1" dirty="0">
                <a:solidFill>
                  <a:schemeClr val="bg1"/>
                </a:solidFill>
                <a:latin typeface="+mn-ea"/>
              </a:endParaRPr>
            </a:p>
          </p:txBody>
        </p:sp>
      </p:grpSp>
      <p:grpSp>
        <p:nvGrpSpPr>
          <p:cNvPr id="11" name="组合 10"/>
          <p:cNvGrpSpPr/>
          <p:nvPr/>
        </p:nvGrpSpPr>
        <p:grpSpPr>
          <a:xfrm>
            <a:off x="6530134" y="3336588"/>
            <a:ext cx="2429933" cy="482600"/>
            <a:chOff x="6560071" y="3742038"/>
            <a:chExt cx="2429933" cy="482600"/>
          </a:xfrm>
        </p:grpSpPr>
        <p:sp>
          <p:nvSpPr>
            <p:cNvPr id="12" name="矩形 11"/>
            <p:cNvSpPr/>
            <p:nvPr/>
          </p:nvSpPr>
          <p:spPr>
            <a:xfrm>
              <a:off x="6560071"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mn-ea"/>
              </a:endParaRPr>
            </a:p>
          </p:txBody>
        </p:sp>
        <p:sp>
          <p:nvSpPr>
            <p:cNvPr id="13" name="文本框 73"/>
            <p:cNvSpPr txBox="1"/>
            <p:nvPr/>
          </p:nvSpPr>
          <p:spPr>
            <a:xfrm>
              <a:off x="7660202" y="3815951"/>
              <a:ext cx="574687" cy="375682"/>
            </a:xfrm>
            <a:prstGeom prst="rect">
              <a:avLst/>
            </a:prstGeom>
            <a:noFill/>
          </p:spPr>
          <p:txBody>
            <a:bodyPr wrap="square" rtlCol="0">
              <a:spAutoFit/>
            </a:bodyPr>
            <a:lstStyle/>
            <a:p>
              <a:r>
                <a:rPr lang="en-US" altLang="zh-CN" b="1" dirty="0">
                  <a:solidFill>
                    <a:schemeClr val="bg1"/>
                  </a:solidFill>
                  <a:latin typeface="+mn-ea"/>
                </a:rPr>
                <a:t>03</a:t>
              </a:r>
              <a:endParaRPr lang="zh-CN" altLang="en-US" b="1" dirty="0">
                <a:solidFill>
                  <a:schemeClr val="bg1"/>
                </a:solidFill>
                <a:latin typeface="+mn-ea"/>
              </a:endParaRPr>
            </a:p>
          </p:txBody>
        </p:sp>
      </p:grpSp>
      <p:sp>
        <p:nvSpPr>
          <p:cNvPr id="16" name="文本框 76"/>
          <p:cNvSpPr txBox="1"/>
          <p:nvPr/>
        </p:nvSpPr>
        <p:spPr>
          <a:xfrm>
            <a:off x="10070465" y="3390265"/>
            <a:ext cx="574675" cy="368300"/>
          </a:xfrm>
          <a:prstGeom prst="rect">
            <a:avLst/>
          </a:prstGeom>
          <a:noFill/>
        </p:spPr>
        <p:txBody>
          <a:bodyPr wrap="square" rtlCol="0">
            <a:spAutoFit/>
          </a:bodyPr>
          <a:lstStyle/>
          <a:p>
            <a:r>
              <a:rPr lang="en-US" altLang="zh-CN" b="1" dirty="0">
                <a:solidFill>
                  <a:schemeClr val="bg1"/>
                </a:solidFill>
                <a:latin typeface="+mn-ea"/>
              </a:rPr>
              <a:t>0</a:t>
            </a:r>
            <a:endParaRPr lang="zh-CN" altLang="en-US" b="1" dirty="0">
              <a:solidFill>
                <a:schemeClr val="bg1"/>
              </a:solidFill>
              <a:latin typeface="+mn-ea"/>
            </a:endParaRPr>
          </a:p>
        </p:txBody>
      </p:sp>
      <p:sp>
        <p:nvSpPr>
          <p:cNvPr id="17" name="TextBox 119"/>
          <p:cNvSpPr txBox="1"/>
          <p:nvPr/>
        </p:nvSpPr>
        <p:spPr>
          <a:xfrm>
            <a:off x="853985" y="4252472"/>
            <a:ext cx="2468921" cy="460375"/>
          </a:xfrm>
          <a:prstGeom prst="rect">
            <a:avLst/>
          </a:prstGeom>
          <a:noFill/>
        </p:spPr>
        <p:txBody>
          <a:bodyPr wrap="square" rtlCol="0">
            <a:spAutoFit/>
          </a:bodyPr>
          <a:lstStyle/>
          <a:p>
            <a:r>
              <a:rPr lang="en-US" altLang="zh-CN" sz="2400" b="1" dirty="0">
                <a:latin typeface="+mn-ea"/>
                <a:cs typeface="+mn-ea"/>
                <a:sym typeface="+mn-lt"/>
              </a:rPr>
              <a:t>Facebook</a:t>
            </a:r>
            <a:endParaRPr lang="en-US" altLang="zh-CN" sz="2400" b="1" dirty="0">
              <a:latin typeface="+mn-ea"/>
              <a:cs typeface="+mn-ea"/>
              <a:sym typeface="+mn-lt"/>
            </a:endParaRPr>
          </a:p>
        </p:txBody>
      </p:sp>
      <p:sp>
        <p:nvSpPr>
          <p:cNvPr id="18" name="Rectangle 120"/>
          <p:cNvSpPr/>
          <p:nvPr/>
        </p:nvSpPr>
        <p:spPr>
          <a:xfrm>
            <a:off x="854075" y="4777740"/>
            <a:ext cx="4708525" cy="1198880"/>
          </a:xfrm>
          <a:prstGeom prst="rect">
            <a:avLst/>
          </a:prstGeom>
        </p:spPr>
        <p:txBody>
          <a:bodyPr wrap="square">
            <a:spAutoFit/>
          </a:bodyPr>
          <a:lstStyle/>
          <a:p>
            <a:r>
              <a:rPr lang="en-US" altLang="zh-CN" dirty="0">
                <a:solidFill>
                  <a:schemeClr val="tx1"/>
                </a:solidFill>
                <a:latin typeface="+mn-ea"/>
              </a:rPr>
              <a:t>Facebook知识图谱描述了用户的社交数据，还描述了他们感兴趣的实体，包括名人、地点、电影、音乐等，以便将人们联系起来，了解他们的兴趣，并提供推荐。</a:t>
            </a:r>
            <a:endParaRPr lang="en-US" altLang="zh-CN" dirty="0">
              <a:solidFill>
                <a:schemeClr val="tx1"/>
              </a:solidFill>
              <a:latin typeface="+mn-ea"/>
            </a:endParaRPr>
          </a:p>
        </p:txBody>
      </p:sp>
      <p:cxnSp>
        <p:nvCxnSpPr>
          <p:cNvPr id="19" name="直接连接符 18"/>
          <p:cNvCxnSpPr/>
          <p:nvPr/>
        </p:nvCxnSpPr>
        <p:spPr>
          <a:xfrm>
            <a:off x="3175217" y="174133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19"/>
          <p:cNvSpPr txBox="1"/>
          <p:nvPr/>
        </p:nvSpPr>
        <p:spPr>
          <a:xfrm>
            <a:off x="3175218" y="1516305"/>
            <a:ext cx="2468921" cy="460375"/>
          </a:xfrm>
          <a:prstGeom prst="rect">
            <a:avLst/>
          </a:prstGeom>
          <a:noFill/>
        </p:spPr>
        <p:txBody>
          <a:bodyPr wrap="square" rtlCol="0">
            <a:spAutoFit/>
          </a:bodyPr>
          <a:lstStyle/>
          <a:p>
            <a:r>
              <a:rPr lang="zh-CN" altLang="en-US" sz="2400" b="1" dirty="0">
                <a:latin typeface="+mn-ea"/>
                <a:cs typeface="+mn-ea"/>
                <a:sym typeface="+mn-lt"/>
              </a:rPr>
              <a:t>LinkedIn</a:t>
            </a:r>
            <a:endParaRPr lang="zh-CN" altLang="en-US" sz="2400" b="1" dirty="0">
              <a:latin typeface="+mn-ea"/>
              <a:cs typeface="+mn-ea"/>
              <a:sym typeface="+mn-lt"/>
            </a:endParaRPr>
          </a:p>
        </p:txBody>
      </p:sp>
      <p:sp>
        <p:nvSpPr>
          <p:cNvPr id="21" name="Rectangle 120"/>
          <p:cNvSpPr/>
          <p:nvPr/>
        </p:nvSpPr>
        <p:spPr>
          <a:xfrm>
            <a:off x="3175000" y="1976755"/>
            <a:ext cx="5480685" cy="1198880"/>
          </a:xfrm>
          <a:prstGeom prst="rect">
            <a:avLst/>
          </a:prstGeom>
        </p:spPr>
        <p:txBody>
          <a:bodyPr wrap="square">
            <a:spAutoFit/>
          </a:bodyPr>
          <a:lstStyle/>
          <a:p>
            <a:r>
              <a:rPr lang="en-US" altLang="zh-CN" sz="1800" dirty="0">
                <a:latin typeface="+mn-ea"/>
              </a:rPr>
              <a:t>包含用户、工作、技能、公司、地点、学校等，并在其上定义了一个分类模式。知识图谱用于提供重要概念的多语言翻译，改进目标广告，为求职和人员搜索提供高级功能，同样地提供匹配工作的推荐</a:t>
            </a:r>
            <a:r>
              <a:rPr lang="zh-CN" altLang="en-US" sz="1800" dirty="0">
                <a:latin typeface="+mn-ea"/>
              </a:rPr>
              <a:t>。</a:t>
            </a:r>
            <a:endParaRPr lang="zh-CN" altLang="en-US" sz="1800" dirty="0">
              <a:latin typeface="+mn-ea"/>
            </a:endParaRPr>
          </a:p>
        </p:txBody>
      </p:sp>
      <p:cxnSp>
        <p:nvCxnSpPr>
          <p:cNvPr id="22" name="直接连接符 21"/>
          <p:cNvCxnSpPr/>
          <p:nvPr/>
        </p:nvCxnSpPr>
        <p:spPr>
          <a:xfrm>
            <a:off x="6591517" y="413665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TextBox 119"/>
          <p:cNvSpPr txBox="1"/>
          <p:nvPr/>
        </p:nvSpPr>
        <p:spPr>
          <a:xfrm>
            <a:off x="6715035" y="4252571"/>
            <a:ext cx="2468921" cy="460375"/>
          </a:xfrm>
          <a:prstGeom prst="rect">
            <a:avLst/>
          </a:prstGeom>
          <a:noFill/>
        </p:spPr>
        <p:txBody>
          <a:bodyPr wrap="square" rtlCol="0">
            <a:spAutoFit/>
          </a:bodyPr>
          <a:lstStyle/>
          <a:p>
            <a:r>
              <a:rPr lang="zh-CN" altLang="en-US" sz="2400" b="1" dirty="0">
                <a:latin typeface="+mn-ea"/>
                <a:cs typeface="+mn-ea"/>
                <a:sym typeface="+mn-lt"/>
              </a:rPr>
              <a:t>Pinterest</a:t>
            </a:r>
            <a:endParaRPr lang="zh-CN" altLang="en-US" sz="2400" b="1" dirty="0">
              <a:latin typeface="+mn-ea"/>
              <a:cs typeface="+mn-ea"/>
              <a:sym typeface="+mn-lt"/>
            </a:endParaRPr>
          </a:p>
        </p:txBody>
      </p:sp>
      <p:sp>
        <p:nvSpPr>
          <p:cNvPr id="24" name="Rectangle 120"/>
          <p:cNvSpPr/>
          <p:nvPr/>
        </p:nvSpPr>
        <p:spPr>
          <a:xfrm>
            <a:off x="6715125" y="4773295"/>
            <a:ext cx="4557395" cy="1198880"/>
          </a:xfrm>
          <a:prstGeom prst="rect">
            <a:avLst/>
          </a:prstGeom>
        </p:spPr>
        <p:txBody>
          <a:bodyPr wrap="square">
            <a:spAutoFit/>
          </a:bodyPr>
          <a:lstStyle/>
          <a:p>
            <a:r>
              <a:rPr lang="en-US" altLang="zh-CN" sz="1800" dirty="0">
                <a:latin typeface="+mn-ea"/>
              </a:rPr>
              <a:t>描述了用户和他们的兴趣，后者被组织成一个分类。知识图的主要用例是帮助用户更容易找到他们感兴趣的内容，以及通过有针对性的广告提高收入。</a:t>
            </a:r>
            <a:endParaRPr lang="en-US" altLang="zh-CN" sz="1800" dirty="0">
              <a:latin typeface="+mn-ea"/>
            </a:endParaRPr>
          </a:p>
        </p:txBody>
      </p:sp>
      <p:sp>
        <p:nvSpPr>
          <p:cNvPr id="2" name="文本框 1"/>
          <p:cNvSpPr txBox="1"/>
          <p:nvPr/>
        </p:nvSpPr>
        <p:spPr>
          <a:xfrm>
            <a:off x="742315" y="702310"/>
            <a:ext cx="1980565" cy="583565"/>
          </a:xfrm>
          <a:prstGeom prst="rect">
            <a:avLst/>
          </a:prstGeom>
          <a:noFill/>
        </p:spPr>
        <p:txBody>
          <a:bodyPr wrap="square" rtlCol="0">
            <a:spAutoFit/>
          </a:bodyPr>
          <a:p>
            <a:pPr algn="dist"/>
            <a:r>
              <a:rPr lang="zh-CN" altLang="en-US" sz="3200" b="1" dirty="0">
                <a:cs typeface="+mn-ea"/>
                <a:sym typeface="+mn-lt"/>
              </a:rPr>
              <a:t>社交网络</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randombar(horizontal)">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4"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1224280" y="1623695"/>
            <a:ext cx="9917430" cy="607695"/>
          </a:xfrm>
          <a:prstGeom prst="rect">
            <a:avLst/>
          </a:prstGeom>
        </p:spPr>
        <p:txBody>
          <a:bodyPr wrap="square">
            <a:spAutoFit/>
          </a:bodyPr>
          <a:p>
            <a:pPr algn="l">
              <a:lnSpc>
                <a:spcPct val="140000"/>
              </a:lnSpc>
            </a:pPr>
            <a:r>
              <a:rPr sz="2400" dirty="0">
                <a:cs typeface="+mn-ea"/>
                <a:sym typeface="+mn-lt"/>
              </a:rPr>
              <a:t>领英知识图谱为提升数据价值所采用的三大策略</a:t>
            </a:r>
            <a:r>
              <a:rPr lang="zh-CN" sz="2400" dirty="0">
                <a:cs typeface="+mn-ea"/>
                <a:sym typeface="+mn-lt"/>
              </a:rPr>
              <a:t>：</a:t>
            </a:r>
            <a:endParaRPr lang="zh-CN" sz="2400" dirty="0">
              <a:cs typeface="+mn-ea"/>
              <a:sym typeface="+mn-lt"/>
            </a:endParaRPr>
          </a:p>
        </p:txBody>
      </p:sp>
      <p:sp>
        <p:nvSpPr>
          <p:cNvPr id="2" name="矩形 1"/>
          <p:cNvSpPr/>
          <p:nvPr/>
        </p:nvSpPr>
        <p:spPr>
          <a:xfrm>
            <a:off x="1417955" y="3090545"/>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2</a:t>
            </a:r>
            <a:r>
              <a:rPr lang="zh-CN" altLang="en-US" sz="2000" dirty="0">
                <a:cs typeface="+mn-ea"/>
                <a:sym typeface="+mn-lt"/>
              </a:rPr>
              <a:t>）</a:t>
            </a:r>
            <a:r>
              <a:rPr sz="2000" dirty="0">
                <a:cs typeface="+mn-ea"/>
                <a:sym typeface="+mn-lt"/>
              </a:rPr>
              <a:t>数据分享平台为唯一标准</a:t>
            </a:r>
            <a:endParaRPr sz="2000" dirty="0">
              <a:cs typeface="+mn-ea"/>
              <a:sym typeface="+mn-lt"/>
            </a:endParaRPr>
          </a:p>
        </p:txBody>
      </p:sp>
      <p:sp>
        <p:nvSpPr>
          <p:cNvPr id="5" name="菱形 4"/>
          <p:cNvSpPr/>
          <p:nvPr/>
        </p:nvSpPr>
        <p:spPr>
          <a:xfrm>
            <a:off x="1014730" y="25692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014730" y="323786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sp>
        <p:nvSpPr>
          <p:cNvPr id="10" name="矩形 9"/>
          <p:cNvSpPr/>
          <p:nvPr/>
        </p:nvSpPr>
        <p:spPr>
          <a:xfrm>
            <a:off x="1417955" y="2421890"/>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1</a:t>
            </a:r>
            <a:r>
              <a:rPr lang="zh-CN" altLang="en-US" sz="2000" dirty="0">
                <a:cs typeface="+mn-ea"/>
                <a:sym typeface="+mn-lt"/>
              </a:rPr>
              <a:t>）</a:t>
            </a:r>
            <a:r>
              <a:rPr sz="2000" dirty="0">
                <a:cs typeface="+mn-ea"/>
                <a:sym typeface="+mn-lt"/>
              </a:rPr>
              <a:t>基于实例分类的结构化数据</a:t>
            </a:r>
            <a:endParaRPr sz="2000" dirty="0">
              <a:cs typeface="+mn-ea"/>
              <a:sym typeface="+mn-lt"/>
            </a:endParaRPr>
          </a:p>
        </p:txBody>
      </p:sp>
      <p:sp>
        <p:nvSpPr>
          <p:cNvPr id="11" name="矩形 10"/>
          <p:cNvSpPr/>
          <p:nvPr/>
        </p:nvSpPr>
        <p:spPr>
          <a:xfrm>
            <a:off x="1417955" y="3920490"/>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3</a:t>
            </a:r>
            <a:r>
              <a:rPr lang="zh-CN" altLang="en-US" sz="2000" dirty="0">
                <a:cs typeface="+mn-ea"/>
                <a:sym typeface="+mn-lt"/>
              </a:rPr>
              <a:t>）</a:t>
            </a:r>
            <a:r>
              <a:rPr sz="2000" dirty="0">
                <a:cs typeface="+mn-ea"/>
                <a:sym typeface="+mn-lt"/>
              </a:rPr>
              <a:t>为会员带来价值</a:t>
            </a:r>
            <a:endParaRPr sz="2000" dirty="0">
              <a:cs typeface="+mn-ea"/>
              <a:sym typeface="+mn-lt"/>
            </a:endParaRPr>
          </a:p>
        </p:txBody>
      </p:sp>
      <p:sp>
        <p:nvSpPr>
          <p:cNvPr id="12" name="菱形 11"/>
          <p:cNvSpPr/>
          <p:nvPr/>
        </p:nvSpPr>
        <p:spPr>
          <a:xfrm>
            <a:off x="1014730" y="40678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1</a:t>
            </a:r>
            <a:r>
              <a:rPr lang="zh-CN" altLang="en-US" sz="2400" dirty="0">
                <a:cs typeface="+mn-ea"/>
                <a:sym typeface="+mn-lt"/>
              </a:rPr>
              <a:t>）</a:t>
            </a:r>
            <a:r>
              <a:rPr sz="2400" dirty="0">
                <a:cs typeface="+mn-ea"/>
                <a:sym typeface="+mn-lt"/>
              </a:rPr>
              <a:t>基于实例分类的结构化数据</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5509895" cy="3969385"/>
          </a:xfrm>
          <a:prstGeom prst="rect">
            <a:avLst/>
          </a:prstGeom>
        </p:spPr>
        <p:txBody>
          <a:bodyPr wrap="square">
            <a:spAutoFit/>
          </a:bodyPr>
          <a:p>
            <a:pPr algn="l">
              <a:lnSpc>
                <a:spcPct val="140000"/>
              </a:lnSpc>
            </a:pPr>
            <a:r>
              <a:rPr lang="en-US" sz="2000" dirty="0">
                <a:cs typeface="+mn-ea"/>
                <a:sym typeface="+mn-lt"/>
              </a:rPr>
              <a:t>    </a:t>
            </a:r>
            <a:r>
              <a:rPr sz="2000" dirty="0">
                <a:cs typeface="+mn-ea"/>
                <a:sym typeface="+mn-lt"/>
              </a:rPr>
              <a:t>领英的数据是半结构化的。</a:t>
            </a:r>
            <a:endParaRPr sz="2000" dirty="0">
              <a:cs typeface="+mn-ea"/>
              <a:sym typeface="+mn-lt"/>
            </a:endParaRPr>
          </a:p>
          <a:p>
            <a:pPr algn="l">
              <a:lnSpc>
                <a:spcPct val="140000"/>
              </a:lnSpc>
            </a:pPr>
            <a:r>
              <a:rPr sz="2000" dirty="0">
                <a:cs typeface="+mn-ea"/>
                <a:sym typeface="+mn-lt"/>
              </a:rPr>
              <a:t>    它包括结构化的部分（包括头像，姓名，职位，所属组织）以及像个人介绍这种自由的文字形式的非结构化的部分。</a:t>
            </a:r>
            <a:endParaRPr sz="2000" dirty="0">
              <a:cs typeface="+mn-ea"/>
              <a:sym typeface="+mn-lt"/>
            </a:endParaRPr>
          </a:p>
          <a:p>
            <a:pPr algn="l">
              <a:lnSpc>
                <a:spcPct val="140000"/>
              </a:lnSpc>
            </a:pPr>
            <a:r>
              <a:rPr sz="2000" dirty="0">
                <a:cs typeface="+mn-ea"/>
                <a:sym typeface="+mn-lt"/>
              </a:rPr>
              <a:t>    通过机器学习的技术从个人介绍中提取技能，工作经历以及其他相关组织等信息后，所有的结构化数据和由机器学习技术提取出的部分会被映射到标准化的实例中，使得这位领英会员可以被一组实例来表示。</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3" name="图片 2"/>
          <p:cNvPicPr>
            <a:picLocks noChangeAspect="1"/>
          </p:cNvPicPr>
          <p:nvPr/>
        </p:nvPicPr>
        <p:blipFill>
          <a:blip r:embed="rId1"/>
          <a:stretch>
            <a:fillRect/>
          </a:stretch>
        </p:blipFill>
        <p:spPr>
          <a:xfrm>
            <a:off x="6875145" y="2231390"/>
            <a:ext cx="4568825"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8" name="矩形 7"/>
          <p:cNvSpPr/>
          <p:nvPr/>
        </p:nvSpPr>
        <p:spPr>
          <a:xfrm>
            <a:off x="1435100" y="1736090"/>
            <a:ext cx="4351655" cy="521970"/>
          </a:xfrm>
          <a:prstGeom prst="rect">
            <a:avLst/>
          </a:prstGeom>
        </p:spPr>
        <p:txBody>
          <a:bodyPr wrap="square">
            <a:spAutoFit/>
          </a:bodyPr>
          <a:p>
            <a:pPr algn="l">
              <a:lnSpc>
                <a:spcPct val="140000"/>
              </a:lnSpc>
            </a:pPr>
            <a:r>
              <a:rPr sz="2000" dirty="0">
                <a:cs typeface="+mn-ea"/>
                <a:sym typeface="+mn-lt"/>
              </a:rPr>
              <a:t>DBpedia</a:t>
            </a:r>
            <a:r>
              <a:rPr lang="zh-CN" sz="2000" dirty="0">
                <a:cs typeface="+mn-ea"/>
                <a:sym typeface="+mn-lt"/>
              </a:rPr>
              <a:t>项目主要</a:t>
            </a:r>
            <a:r>
              <a:rPr lang="zh-CN" sz="2000" dirty="0">
                <a:cs typeface="+mn-ea"/>
                <a:sym typeface="+mn-lt"/>
              </a:rPr>
              <a:t>工作：</a:t>
            </a:r>
            <a:endParaRPr lang="zh-CN" sz="2000" dirty="0">
              <a:cs typeface="+mn-ea"/>
              <a:sym typeface="+mn-lt"/>
            </a:endParaRPr>
          </a:p>
        </p:txBody>
      </p:sp>
      <p:grpSp>
        <p:nvGrpSpPr>
          <p:cNvPr id="12" name="组合 11"/>
          <p:cNvGrpSpPr/>
          <p:nvPr/>
        </p:nvGrpSpPr>
        <p:grpSpPr>
          <a:xfrm rot="0">
            <a:off x="1965960" y="2472690"/>
            <a:ext cx="9487535" cy="1882775"/>
            <a:chOff x="2680" y="6524"/>
            <a:chExt cx="15180" cy="2965"/>
          </a:xfrm>
        </p:grpSpPr>
        <p:sp>
          <p:nvSpPr>
            <p:cNvPr id="16" name="文本框 15"/>
            <p:cNvSpPr txBox="1"/>
            <p:nvPr/>
          </p:nvSpPr>
          <p:spPr>
            <a:xfrm>
              <a:off x="3651" y="6524"/>
              <a:ext cx="13921" cy="628"/>
            </a:xfrm>
            <a:prstGeom prst="rect">
              <a:avLst/>
            </a:prstGeom>
            <a:noFill/>
          </p:spPr>
          <p:txBody>
            <a:bodyPr wrap="square" rtlCol="0">
              <a:spAutoFit/>
            </a:bodyPr>
            <a:p>
              <a:pPr algn="dist"/>
              <a:r>
                <a:rPr lang="zh-CN" altLang="en-US" sz="2000" b="1" dirty="0">
                  <a:cs typeface="+mn-ea"/>
                  <a:sym typeface="+mn-lt"/>
                </a:rPr>
                <a:t>提出了一个信息抽取框架，从Wikipedia中抽取结构化的信息(RDF表示)</a:t>
              </a:r>
              <a:endParaRPr lang="zh-CN" altLang="en-US" sz="2000" b="1" dirty="0">
                <a:cs typeface="+mn-ea"/>
                <a:sym typeface="+mn-lt"/>
              </a:endParaRPr>
            </a:p>
          </p:txBody>
        </p:sp>
        <p:sp>
          <p:nvSpPr>
            <p:cNvPr id="3" name="菱形 2"/>
            <p:cNvSpPr/>
            <p:nvPr/>
          </p:nvSpPr>
          <p:spPr>
            <a:xfrm>
              <a:off x="2680" y="664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51" y="7521"/>
              <a:ext cx="12341" cy="628"/>
            </a:xfrm>
            <a:prstGeom prst="rect">
              <a:avLst/>
            </a:prstGeom>
            <a:noFill/>
          </p:spPr>
          <p:txBody>
            <a:bodyPr wrap="square" rtlCol="0">
              <a:spAutoFit/>
            </a:bodyPr>
            <a:p>
              <a:pPr algn="dist"/>
              <a:r>
                <a:rPr lang="zh-CN" altLang="en-US" sz="2000" b="1" dirty="0">
                  <a:cs typeface="+mn-ea"/>
                  <a:sym typeface="+mn-lt"/>
                </a:rPr>
                <a:t>为每一个实体定义唯一的标识符(globally unique identifier)</a:t>
              </a:r>
              <a:endParaRPr lang="zh-CN" altLang="en-US" sz="2000" b="1" dirty="0">
                <a:cs typeface="+mn-ea"/>
                <a:sym typeface="+mn-lt"/>
              </a:endParaRPr>
            </a:p>
          </p:txBody>
        </p:sp>
        <p:sp>
          <p:nvSpPr>
            <p:cNvPr id="9" name="文本框 8"/>
            <p:cNvSpPr txBox="1"/>
            <p:nvPr/>
          </p:nvSpPr>
          <p:spPr>
            <a:xfrm>
              <a:off x="3651" y="8376"/>
              <a:ext cx="14209" cy="1113"/>
            </a:xfrm>
            <a:prstGeom prst="rect">
              <a:avLst/>
            </a:prstGeom>
            <a:noFill/>
          </p:spPr>
          <p:txBody>
            <a:bodyPr wrap="square" rtlCol="0">
              <a:spAutoFit/>
            </a:bodyPr>
            <a:p>
              <a:pPr algn="just"/>
              <a:r>
                <a:rPr lang="zh-CN" altLang="en-US" sz="2000" b="1" dirty="0">
                  <a:cs typeface="+mn-ea"/>
                  <a:sym typeface="+mn-lt"/>
                </a:rPr>
                <a:t>支持其他的数据源链接到DBpedia中的实体，也支持DBpedia中的实体链接到其他的数据源上面</a:t>
              </a:r>
              <a:endParaRPr lang="zh-CN" altLang="en-US" sz="2000" b="1" dirty="0">
                <a:cs typeface="+mn-ea"/>
                <a:sym typeface="+mn-lt"/>
              </a:endParaRPr>
            </a:p>
          </p:txBody>
        </p:sp>
        <p:sp>
          <p:nvSpPr>
            <p:cNvPr id="10" name="菱形 9"/>
            <p:cNvSpPr/>
            <p:nvPr/>
          </p:nvSpPr>
          <p:spPr>
            <a:xfrm>
              <a:off x="2680" y="7608"/>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2680" y="846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2</a:t>
            </a:r>
            <a:r>
              <a:rPr lang="zh-CN" altLang="en-US" sz="2400" dirty="0">
                <a:cs typeface="+mn-ea"/>
                <a:sym typeface="+mn-lt"/>
              </a:rPr>
              <a:t>）</a:t>
            </a:r>
            <a:r>
              <a:rPr sz="2400" dirty="0">
                <a:cs typeface="+mn-ea"/>
                <a:sym typeface="+mn-lt"/>
              </a:rPr>
              <a:t>数据分享平台为唯一标准</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383665"/>
          </a:xfrm>
          <a:prstGeom prst="rect">
            <a:avLst/>
          </a:prstGeom>
        </p:spPr>
        <p:txBody>
          <a:bodyPr wrap="square">
            <a:spAutoFit/>
          </a:bodyPr>
          <a:p>
            <a:pPr algn="l">
              <a:lnSpc>
                <a:spcPct val="140000"/>
              </a:lnSpc>
            </a:pPr>
            <a:r>
              <a:rPr lang="en-US" sz="2000" dirty="0">
                <a:cs typeface="+mn-ea"/>
                <a:sym typeface="+mn-lt"/>
              </a:rPr>
              <a:t>    </a:t>
            </a:r>
            <a:r>
              <a:rPr sz="2000" dirty="0">
                <a:cs typeface="+mn-ea"/>
                <a:sym typeface="+mn-lt"/>
              </a:rPr>
              <a:t>创建了数据分享平台并以此为唯一的标准来生成知识图谱。广告定位和会员搜索都从同一个平台获取所需的数据。</a:t>
            </a:r>
            <a:r>
              <a:rPr sz="2000" dirty="0">
                <a:cs typeface="+mn-ea"/>
                <a:sym typeface="+mn-lt"/>
              </a:rPr>
              <a:t> </a:t>
            </a:r>
            <a:endParaRPr sz="2000" dirty="0">
              <a:cs typeface="+mn-ea"/>
              <a:sym typeface="+mn-lt"/>
            </a:endParaRPr>
          </a:p>
          <a:p>
            <a:pPr algn="l">
              <a:lnSpc>
                <a:spcPct val="140000"/>
              </a:lnSpc>
            </a:pP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5" name="图片 4"/>
          <p:cNvPicPr>
            <a:picLocks noChangeAspect="1"/>
          </p:cNvPicPr>
          <p:nvPr/>
        </p:nvPicPr>
        <p:blipFill>
          <a:blip r:embed="rId1"/>
          <a:stretch>
            <a:fillRect/>
          </a:stretch>
        </p:blipFill>
        <p:spPr>
          <a:xfrm>
            <a:off x="2898775" y="3663315"/>
            <a:ext cx="6394450" cy="2063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814830"/>
          </a:xfrm>
          <a:prstGeom prst="rect">
            <a:avLst/>
          </a:prstGeom>
        </p:spPr>
        <p:txBody>
          <a:bodyPr wrap="square">
            <a:spAutoFit/>
          </a:bodyPr>
          <a:p>
            <a:pPr algn="l">
              <a:lnSpc>
                <a:spcPct val="140000"/>
              </a:lnSpc>
            </a:pPr>
            <a:r>
              <a:rPr lang="en-US" sz="2000" dirty="0">
                <a:cs typeface="+mn-ea"/>
                <a:sym typeface="+mn-lt"/>
              </a:rPr>
              <a:t>   1</a:t>
            </a:r>
            <a:r>
              <a:rPr lang="zh-CN" altLang="en-US" sz="2000" dirty="0">
                <a:cs typeface="+mn-ea"/>
                <a:sym typeface="+mn-lt"/>
              </a:rPr>
              <a:t>、</a:t>
            </a:r>
            <a:r>
              <a:rPr sz="2000" dirty="0">
                <a:cs typeface="+mn-ea"/>
                <a:sym typeface="+mn-lt"/>
              </a:rPr>
              <a:t>知识图谱不仅导致领英货币化价值的不成比例的分布，它也为会员提供了独特的价值回报。</a:t>
            </a:r>
            <a:endParaRPr sz="2000" dirty="0">
              <a:cs typeface="+mn-ea"/>
              <a:sym typeface="+mn-lt"/>
            </a:endParaRPr>
          </a:p>
          <a:p>
            <a:pPr algn="l">
              <a:lnSpc>
                <a:spcPct val="140000"/>
              </a:lnSpc>
            </a:pPr>
            <a:r>
              <a:rPr sz="2000" dirty="0">
                <a:cs typeface="+mn-ea"/>
                <a:sym typeface="+mn-lt"/>
              </a:rPr>
              <a:t>   举个例子，基于知识图谱提供的信息，领英为会员自动生成了一个个性化的个人介绍，并将此推荐给没有完成填写个人介绍的会员。</a:t>
            </a: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7" name="图片 6"/>
          <p:cNvPicPr>
            <a:picLocks noChangeAspect="1"/>
          </p:cNvPicPr>
          <p:nvPr/>
        </p:nvPicPr>
        <p:blipFill>
          <a:blip r:embed="rId1"/>
          <a:stretch>
            <a:fillRect/>
          </a:stretch>
        </p:blipFill>
        <p:spPr>
          <a:xfrm>
            <a:off x="3575050" y="4291330"/>
            <a:ext cx="429895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7176135" cy="1814830"/>
          </a:xfrm>
          <a:prstGeom prst="rect">
            <a:avLst/>
          </a:prstGeom>
        </p:spPr>
        <p:txBody>
          <a:bodyPr wrap="square">
            <a:spAutoFit/>
          </a:bodyPr>
          <a:p>
            <a:pPr algn="l">
              <a:lnSpc>
                <a:spcPct val="140000"/>
              </a:lnSpc>
            </a:pPr>
            <a:r>
              <a:rPr lang="en-US" sz="2000" dirty="0">
                <a:cs typeface="+mn-ea"/>
                <a:sym typeface="+mn-lt"/>
              </a:rPr>
              <a:t>   2</a:t>
            </a:r>
            <a:r>
              <a:rPr lang="zh-CN" altLang="en-US" sz="2000" dirty="0">
                <a:cs typeface="+mn-ea"/>
                <a:sym typeface="+mn-lt"/>
              </a:rPr>
              <a:t>、</a:t>
            </a:r>
            <a:r>
              <a:rPr sz="2000" dirty="0">
                <a:cs typeface="+mn-ea"/>
                <a:sym typeface="+mn-lt"/>
              </a:rPr>
              <a:t>领英也利用知识图谱来为会员的个人介绍生成推荐的补充条目。</a:t>
            </a:r>
            <a:r>
              <a:rPr lang="zh-CN" sz="2000" dirty="0">
                <a:cs typeface="+mn-ea"/>
                <a:sym typeface="+mn-lt"/>
              </a:rPr>
              <a:t>如：</a:t>
            </a:r>
            <a:r>
              <a:rPr sz="2000" dirty="0">
                <a:cs typeface="+mn-ea"/>
                <a:sym typeface="+mn-lt"/>
              </a:rPr>
              <a:t>“有某种技能的会员比没有这种技能的会员多收到30%的信息”“有某种技能的会员比其他会员高15%的概率取得一个新的职位</a:t>
            </a:r>
            <a:r>
              <a:rPr lang="en-US" sz="2000" dirty="0">
                <a:cs typeface="+mn-ea"/>
                <a:sym typeface="+mn-lt"/>
              </a:rPr>
              <a:t>“</a:t>
            </a:r>
            <a:r>
              <a:rPr lang="zh-CN" altLang="en-US" sz="2000" dirty="0">
                <a:cs typeface="+mn-ea"/>
                <a:sym typeface="+mn-lt"/>
              </a:rPr>
              <a:t>。</a:t>
            </a:r>
            <a:endParaRPr lang="zh-CN" altLang="en-US"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3" name="图片 2"/>
          <p:cNvPicPr>
            <a:picLocks noChangeAspect="1"/>
          </p:cNvPicPr>
          <p:nvPr/>
        </p:nvPicPr>
        <p:blipFill>
          <a:blip r:embed="rId1"/>
          <a:stretch>
            <a:fillRect/>
          </a:stretch>
        </p:blipFill>
        <p:spPr>
          <a:xfrm>
            <a:off x="8470265" y="2063750"/>
            <a:ext cx="3022600" cy="3257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383665"/>
          </a:xfrm>
          <a:prstGeom prst="rect">
            <a:avLst/>
          </a:prstGeom>
        </p:spPr>
        <p:txBody>
          <a:bodyPr wrap="square">
            <a:spAutoFit/>
          </a:bodyPr>
          <a:p>
            <a:pPr algn="l">
              <a:lnSpc>
                <a:spcPct val="140000"/>
              </a:lnSpc>
            </a:pPr>
            <a:r>
              <a:rPr lang="en-US" sz="2000" dirty="0">
                <a:cs typeface="+mn-ea"/>
                <a:sym typeface="+mn-lt"/>
              </a:rPr>
              <a:t>   3</a:t>
            </a:r>
            <a:r>
              <a:rPr lang="zh-CN" altLang="en-US" sz="2000" dirty="0">
                <a:cs typeface="+mn-ea"/>
                <a:sym typeface="+mn-lt"/>
              </a:rPr>
              <a:t>、</a:t>
            </a:r>
            <a:r>
              <a:rPr sz="2000" dirty="0">
                <a:cs typeface="+mn-ea"/>
                <a:sym typeface="+mn-lt"/>
              </a:rPr>
              <a:t>领英知识图谱通过不断互动并帮助会员补充个人介绍的方式来为会员带来价值。会员的反馈（接受，拒绝，忽略）也进一步巩固了知识图谱的学习过程，进而创建出一个更强大的领英生态系统。</a:t>
            </a: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3"/>
          <p:cNvSpPr>
            <a:spLocks noChangeArrowheads="1"/>
          </p:cNvSpPr>
          <p:nvPr/>
        </p:nvSpPr>
        <p:spPr bwMode="auto">
          <a:xfrm>
            <a:off x="711835" y="3554095"/>
            <a:ext cx="2807970" cy="2030095"/>
          </a:xfrm>
          <a:prstGeom prst="rect">
            <a:avLst/>
          </a:prstGeom>
          <a:noFill/>
          <a:ln>
            <a:noFill/>
          </a:ln>
        </p:spPr>
        <p:txBody>
          <a:bodyPr wrap="square">
            <a:spAutoFit/>
          </a:bodyPr>
          <a:lstStyle/>
          <a:p>
            <a:pPr algn="ctr">
              <a:lnSpc>
                <a:spcPct val="100000"/>
              </a:lnSpc>
            </a:pPr>
            <a:r>
              <a:rPr lang="en-US" altLang="zh-CN" dirty="0">
                <a:cs typeface="+mn-ea"/>
                <a:sym typeface="+mn-lt"/>
              </a:rPr>
              <a:t>彭博提出了一种知识图谱，它</a:t>
            </a:r>
            <a:r>
              <a:rPr lang="en-US" altLang="zh-CN" sz="1800" dirty="0">
                <a:cs typeface="+mn-ea"/>
                <a:sym typeface="+mn-lt"/>
              </a:rPr>
              <a:t>为金融数据分析提供了动力，包括基于当前新</a:t>
            </a:r>
            <a:r>
              <a:rPr lang="en-US" altLang="zh-CN" dirty="0">
                <a:cs typeface="+mn-ea"/>
                <a:sym typeface="+mn-lt"/>
              </a:rPr>
              <a:t>闻报道和推文的公司情绪分析，一个问答服务，以及检测可能影响股票价值的新兴事件。</a:t>
            </a:r>
            <a:endParaRPr lang="en-US" altLang="zh-CN" dirty="0">
              <a:cs typeface="+mn-ea"/>
              <a:sym typeface="+mn-lt"/>
            </a:endParaRPr>
          </a:p>
        </p:txBody>
      </p:sp>
      <p:sp>
        <p:nvSpPr>
          <p:cNvPr id="5" name="矩形 23"/>
          <p:cNvSpPr>
            <a:spLocks noChangeArrowheads="1"/>
          </p:cNvSpPr>
          <p:nvPr/>
        </p:nvSpPr>
        <p:spPr bwMode="auto">
          <a:xfrm>
            <a:off x="4034790" y="3554095"/>
            <a:ext cx="3200400" cy="2030095"/>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汤森路透(Refinitiv)也同样宣布了一个知识图谱，该图谱编码了人、组织、股权工具、行业分类、合资企业和联盟、供应链等“金融生态系统”，使用分类图式对这些实体进行组织。</a:t>
            </a:r>
            <a:endParaRPr lang="en-US" altLang="zh-CN" sz="1800" dirty="0">
              <a:cs typeface="+mn-ea"/>
              <a:sym typeface="+mn-lt"/>
            </a:endParaRPr>
          </a:p>
        </p:txBody>
      </p:sp>
      <p:sp>
        <p:nvSpPr>
          <p:cNvPr id="6" name="矩形 23"/>
          <p:cNvSpPr>
            <a:spLocks noChangeArrowheads="1"/>
          </p:cNvSpPr>
          <p:nvPr/>
        </p:nvSpPr>
        <p:spPr bwMode="auto">
          <a:xfrm>
            <a:off x="7560310" y="3554095"/>
            <a:ext cx="3340735" cy="1476375"/>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在学术环境中，意大利银行(Banca d’italia)也对知识图进行了探索，使用基于规则的推理来确定公司不同利益相关者的持股比例。</a:t>
            </a:r>
            <a:endParaRPr lang="en-US" altLang="zh-CN" sz="1800" dirty="0">
              <a:cs typeface="+mn-ea"/>
              <a:sym typeface="+mn-lt"/>
            </a:endParaRPr>
          </a:p>
        </p:txBody>
      </p:sp>
      <p:sp>
        <p:nvSpPr>
          <p:cNvPr id="7" name="椭圆 6"/>
          <p:cNvSpPr/>
          <p:nvPr/>
        </p:nvSpPr>
        <p:spPr>
          <a:xfrm>
            <a:off x="1227466" y="193702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8" name="椭圆 7"/>
          <p:cNvSpPr/>
          <p:nvPr/>
        </p:nvSpPr>
        <p:spPr>
          <a:xfrm>
            <a:off x="4847890"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9" name="椭圆 8"/>
          <p:cNvSpPr/>
          <p:nvPr/>
        </p:nvSpPr>
        <p:spPr>
          <a:xfrm>
            <a:off x="8491745"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521332"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11" name="文本框 10"/>
          <p:cNvSpPr txBox="1"/>
          <p:nvPr/>
        </p:nvSpPr>
        <p:spPr>
          <a:xfrm>
            <a:off x="5141757"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12" name="文本框 11"/>
          <p:cNvSpPr txBox="1"/>
          <p:nvPr/>
        </p:nvSpPr>
        <p:spPr>
          <a:xfrm>
            <a:off x="8785613" y="2328233"/>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227455" y="653415"/>
            <a:ext cx="1223010" cy="926465"/>
          </a:xfrm>
          <a:prstGeom prst="rect">
            <a:avLst/>
          </a:prstGeom>
        </p:spPr>
      </p:pic>
      <p:sp>
        <p:nvSpPr>
          <p:cNvPr id="2" name="文本框 1"/>
          <p:cNvSpPr txBox="1"/>
          <p:nvPr/>
        </p:nvSpPr>
        <p:spPr>
          <a:xfrm>
            <a:off x="2927350" y="953135"/>
            <a:ext cx="1107440" cy="583565"/>
          </a:xfrm>
          <a:prstGeom prst="rect">
            <a:avLst/>
          </a:prstGeom>
          <a:noFill/>
        </p:spPr>
        <p:txBody>
          <a:bodyPr wrap="square" rtlCol="0">
            <a:spAutoFit/>
          </a:bodyPr>
          <a:p>
            <a:pPr algn="dist"/>
            <a:r>
              <a:rPr lang="zh-CN" altLang="en-US" sz="3200" b="1" dirty="0">
                <a:cs typeface="+mn-ea"/>
                <a:sym typeface="+mn-lt"/>
              </a:rPr>
              <a:t>金融</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bldLvl="0" animBg="1"/>
      <p:bldP spid="8" grpId="0" bldLvl="0" animBg="1"/>
      <p:bldP spid="9" grpId="0" bldLvl="0" animBg="1"/>
      <p:bldP spid="10" grpId="0" bldLvl="0" animBg="1"/>
      <p:bldP spid="11" grpId="0" bldLvl="0" animBg="1"/>
      <p:bldP spid="12" grpId="0" bldLvl="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3"/>
          <p:cNvSpPr>
            <a:spLocks noChangeArrowheads="1"/>
          </p:cNvSpPr>
          <p:nvPr/>
        </p:nvSpPr>
        <p:spPr bwMode="auto">
          <a:xfrm>
            <a:off x="711835" y="3554095"/>
            <a:ext cx="2807970" cy="1753235"/>
          </a:xfrm>
          <a:prstGeom prst="rect">
            <a:avLst/>
          </a:prstGeom>
          <a:noFill/>
          <a:ln>
            <a:noFill/>
          </a:ln>
        </p:spPr>
        <p:txBody>
          <a:bodyPr wrap="square">
            <a:spAutoFit/>
          </a:bodyPr>
          <a:lstStyle/>
          <a:p>
            <a:pPr algn="ctr">
              <a:lnSpc>
                <a:spcPct val="100000"/>
              </a:lnSpc>
            </a:pPr>
            <a:r>
              <a:rPr lang="en-US" altLang="zh-CN" dirty="0">
                <a:cs typeface="+mn-ea"/>
                <a:sym typeface="+mn-lt"/>
              </a:rPr>
              <a:t>医疗保健</a:t>
            </a:r>
            <a:endParaRPr lang="en-US" altLang="zh-CN" dirty="0">
              <a:cs typeface="+mn-ea"/>
              <a:sym typeface="+mn-lt"/>
            </a:endParaRPr>
          </a:p>
          <a:p>
            <a:pPr algn="ctr">
              <a:lnSpc>
                <a:spcPct val="100000"/>
              </a:lnSpc>
            </a:pPr>
            <a:r>
              <a:rPr lang="en-US" altLang="zh-CN" dirty="0">
                <a:cs typeface="+mn-ea"/>
                <a:sym typeface="+mn-lt"/>
              </a:rPr>
              <a:t>IBM 正在探索药物发现的用例和从包装说明书中提取信息，而阿斯利康正在使用知识图谱来推进基因组学研究和疾病理解；</a:t>
            </a:r>
            <a:endParaRPr lang="en-US" altLang="zh-CN" dirty="0">
              <a:cs typeface="+mn-ea"/>
              <a:sym typeface="+mn-lt"/>
            </a:endParaRPr>
          </a:p>
        </p:txBody>
      </p:sp>
      <p:sp>
        <p:nvSpPr>
          <p:cNvPr id="5" name="矩形 23"/>
          <p:cNvSpPr>
            <a:spLocks noChangeArrowheads="1"/>
          </p:cNvSpPr>
          <p:nvPr/>
        </p:nvSpPr>
        <p:spPr bwMode="auto">
          <a:xfrm>
            <a:off x="4034790" y="3554095"/>
            <a:ext cx="3200400" cy="922020"/>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运输</a:t>
            </a:r>
            <a:endParaRPr lang="en-US" altLang="zh-CN" sz="1800" dirty="0">
              <a:cs typeface="+mn-ea"/>
              <a:sym typeface="+mn-lt"/>
            </a:endParaRPr>
          </a:p>
          <a:p>
            <a:pPr algn="ctr">
              <a:lnSpc>
                <a:spcPct val="100000"/>
              </a:lnSpc>
              <a:buClrTx/>
              <a:buSzTx/>
              <a:buFontTx/>
            </a:pPr>
            <a:r>
              <a:rPr lang="en-US" altLang="zh-CN" sz="1800" dirty="0">
                <a:cs typeface="+mn-ea"/>
                <a:sym typeface="+mn-lt"/>
              </a:rPr>
              <a:t>博世正在探索用于驾驶自动化的场景和位置的知识图</a:t>
            </a:r>
            <a:r>
              <a:rPr lang="zh-CN" altLang="en-US" sz="1800" dirty="0">
                <a:cs typeface="+mn-ea"/>
                <a:sym typeface="+mn-lt"/>
              </a:rPr>
              <a:t>；</a:t>
            </a:r>
            <a:endParaRPr lang="zh-CN" altLang="en-US" sz="1800" dirty="0">
              <a:cs typeface="+mn-ea"/>
              <a:sym typeface="+mn-lt"/>
            </a:endParaRPr>
          </a:p>
        </p:txBody>
      </p:sp>
      <p:sp>
        <p:nvSpPr>
          <p:cNvPr id="6" name="矩形 23"/>
          <p:cNvSpPr>
            <a:spLocks noChangeArrowheads="1"/>
          </p:cNvSpPr>
          <p:nvPr/>
        </p:nvSpPr>
        <p:spPr bwMode="auto">
          <a:xfrm>
            <a:off x="7560310" y="3554095"/>
            <a:ext cx="3340735" cy="1198880"/>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石油和天然气</a:t>
            </a:r>
            <a:endParaRPr lang="en-US" altLang="zh-CN" sz="1800" dirty="0">
              <a:cs typeface="+mn-ea"/>
              <a:sym typeface="+mn-lt"/>
            </a:endParaRPr>
          </a:p>
          <a:p>
            <a:pPr algn="ctr">
              <a:lnSpc>
                <a:spcPct val="100000"/>
              </a:lnSpc>
              <a:buClrTx/>
              <a:buSzTx/>
              <a:buFontTx/>
            </a:pPr>
            <a:r>
              <a:rPr lang="en-US" altLang="zh-CN" sz="1800" dirty="0">
                <a:cs typeface="+mn-ea"/>
                <a:sym typeface="+mn-lt"/>
              </a:rPr>
              <a:t>其中Maana正在使用知识图来执行数据集成，以减轻油井和钻井的风险；还有更多。</a:t>
            </a:r>
            <a:endParaRPr lang="en-US" altLang="zh-CN" sz="1800" dirty="0">
              <a:cs typeface="+mn-ea"/>
              <a:sym typeface="+mn-lt"/>
            </a:endParaRPr>
          </a:p>
        </p:txBody>
      </p:sp>
      <p:sp>
        <p:nvSpPr>
          <p:cNvPr id="7" name="椭圆 6"/>
          <p:cNvSpPr/>
          <p:nvPr/>
        </p:nvSpPr>
        <p:spPr>
          <a:xfrm>
            <a:off x="1227466" y="193702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8" name="椭圆 7"/>
          <p:cNvSpPr/>
          <p:nvPr/>
        </p:nvSpPr>
        <p:spPr>
          <a:xfrm>
            <a:off x="4847890"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9" name="椭圆 8"/>
          <p:cNvSpPr/>
          <p:nvPr/>
        </p:nvSpPr>
        <p:spPr>
          <a:xfrm>
            <a:off x="8491745"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521332"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11" name="文本框 10"/>
          <p:cNvSpPr txBox="1"/>
          <p:nvPr/>
        </p:nvSpPr>
        <p:spPr>
          <a:xfrm>
            <a:off x="5141757"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12" name="文本框 11"/>
          <p:cNvSpPr txBox="1"/>
          <p:nvPr/>
        </p:nvSpPr>
        <p:spPr>
          <a:xfrm>
            <a:off x="8785613" y="2328233"/>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227455" y="653415"/>
            <a:ext cx="1223010" cy="926465"/>
          </a:xfrm>
          <a:prstGeom prst="rect">
            <a:avLst/>
          </a:prstGeom>
        </p:spPr>
      </p:pic>
      <p:sp>
        <p:nvSpPr>
          <p:cNvPr id="2" name="文本框 1"/>
          <p:cNvSpPr txBox="1"/>
          <p:nvPr/>
        </p:nvSpPr>
        <p:spPr>
          <a:xfrm>
            <a:off x="2927350" y="953135"/>
            <a:ext cx="1859915" cy="583565"/>
          </a:xfrm>
          <a:prstGeom prst="rect">
            <a:avLst/>
          </a:prstGeom>
          <a:noFill/>
        </p:spPr>
        <p:txBody>
          <a:bodyPr wrap="square" rtlCol="0">
            <a:spAutoFit/>
          </a:bodyPr>
          <a:p>
            <a:pPr algn="dist"/>
            <a:r>
              <a:rPr lang="zh-CN" altLang="en-US" sz="3200" b="1" dirty="0">
                <a:cs typeface="+mn-ea"/>
                <a:sym typeface="+mn-lt"/>
              </a:rPr>
              <a:t>其他行业</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bldLvl="0" animBg="1"/>
      <p:bldP spid="8" grpId="0" bldLvl="0" animBg="1"/>
      <p:bldP spid="9" grpId="0" bldLvl="0" animBg="1"/>
      <p:bldP spid="10" grpId="0" bldLvl="0" animBg="1"/>
      <p:bldP spid="11" grpId="0" bldLvl="0" animBg="1"/>
      <p:bldP spid="12" grpId="0" bldLvl="0" animBg="1"/>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6331"/>
          </a:xfrm>
          <a:prstGeom prst="rect">
            <a:avLst/>
          </a:prstGeom>
          <a:noFill/>
        </p:spPr>
        <p:txBody>
          <a:bodyPr wrap="square" rtlCol="0">
            <a:spAutoFit/>
          </a:bodyPr>
          <a:lstStyle/>
          <a:p>
            <a:pPr algn="dist"/>
            <a:r>
              <a:rPr lang="zh-CN" altLang="en-US" sz="3600" dirty="0">
                <a:cs typeface="+mn-ea"/>
                <a:sym typeface="+mn-lt"/>
              </a:rPr>
              <a:t>谢谢大家</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5160"/>
          </a:xfrm>
          <a:prstGeom prst="rect">
            <a:avLst/>
          </a:prstGeom>
          <a:noFill/>
        </p:spPr>
        <p:txBody>
          <a:bodyPr wrap="square" rtlCol="0">
            <a:spAutoFit/>
          </a:bodyPr>
          <a:lstStyle/>
          <a:p>
            <a:pPr algn="dist"/>
            <a:r>
              <a:rPr lang="zh-CN" altLang="en-US" sz="3600" dirty="0">
                <a:cs typeface="+mn-ea"/>
                <a:sym typeface="+mn-lt"/>
              </a:rPr>
              <a:t>企业中的知识图谱</a:t>
            </a:r>
            <a:endParaRPr lang="zh-CN" altLang="en-US" sz="3600" dirty="0">
              <a:cs typeface="+mn-ea"/>
              <a:sym typeface="+mn-lt"/>
            </a:endParaRPr>
          </a:p>
        </p:txBody>
      </p:sp>
      <p:sp>
        <p:nvSpPr>
          <p:cNvPr id="7" name="矩形 6"/>
          <p:cNvSpPr/>
          <p:nvPr/>
        </p:nvSpPr>
        <p:spPr>
          <a:xfrm>
            <a:off x="3048000" y="3993915"/>
            <a:ext cx="6096000" cy="775277"/>
          </a:xfrm>
          <a:prstGeom prst="rect">
            <a:avLst/>
          </a:prstGeom>
        </p:spPr>
        <p:txBody>
          <a:bodyPr>
            <a:spAutoFit/>
          </a:bodyPr>
          <a:lstStyle/>
          <a:p>
            <a:pPr algn="ctr">
              <a:lnSpc>
                <a:spcPct val="200000"/>
              </a:lnSpc>
            </a:pPr>
            <a:r>
              <a:rPr lang="en-US" altLang="zh-CN" sz="1200" dirty="0">
                <a:cs typeface="+mn-ea"/>
                <a:sym typeface="+mn-lt"/>
              </a:rPr>
              <a:t>Just for today I will try to live through this day only and not tackle my whole life problem at once Just for today I will try to live through this</a:t>
            </a:r>
            <a:endParaRPr lang="en-US" altLang="zh-CN" sz="1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69396" t="50000"/>
          <a:stretch>
            <a:fillRect/>
          </a:stretch>
        </p:blipFill>
        <p:spPr>
          <a:xfrm>
            <a:off x="2702852" y="1247402"/>
            <a:ext cx="397776" cy="1026896"/>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67893" b="52071"/>
          <a:stretch>
            <a:fillRect/>
          </a:stretch>
        </p:blipFill>
        <p:spPr>
          <a:xfrm>
            <a:off x="4153973" y="1289767"/>
            <a:ext cx="417315" cy="984358"/>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0000" r="56227"/>
          <a:stretch>
            <a:fillRect/>
          </a:stretch>
        </p:blipFill>
        <p:spPr>
          <a:xfrm>
            <a:off x="3388209" y="1247344"/>
            <a:ext cx="568941" cy="1026896"/>
          </a:xfrm>
          <a:prstGeom prst="rect">
            <a:avLst/>
          </a:prstGeom>
        </p:spPr>
      </p:pic>
      <p:sp>
        <p:nvSpPr>
          <p:cNvPr id="9" name="文本框 8"/>
          <p:cNvSpPr txBox="1"/>
          <p:nvPr/>
        </p:nvSpPr>
        <p:spPr>
          <a:xfrm>
            <a:off x="5198745" y="1690370"/>
            <a:ext cx="3994150" cy="583565"/>
          </a:xfrm>
          <a:prstGeom prst="rect">
            <a:avLst/>
          </a:prstGeom>
          <a:noFill/>
        </p:spPr>
        <p:txBody>
          <a:bodyPr wrap="square" rtlCol="0">
            <a:spAutoFit/>
          </a:bodyPr>
          <a:lstStyle/>
          <a:p>
            <a:pPr algn="dist"/>
            <a:r>
              <a:rPr lang="zh-CN" altLang="en-US" sz="3200" b="1" dirty="0">
                <a:cs typeface="+mn-ea"/>
                <a:sym typeface="+mn-lt"/>
              </a:rPr>
              <a:t>企业知识图谱的目标</a:t>
            </a:r>
            <a:endParaRPr lang="zh-CN" altLang="en-US" sz="3200" b="1" dirty="0">
              <a:cs typeface="+mn-ea"/>
              <a:sym typeface="+mn-lt"/>
            </a:endParaRPr>
          </a:p>
        </p:txBody>
      </p:sp>
      <p:sp>
        <p:nvSpPr>
          <p:cNvPr id="10" name="矩形 9"/>
          <p:cNvSpPr/>
          <p:nvPr/>
        </p:nvSpPr>
        <p:spPr>
          <a:xfrm>
            <a:off x="3037840" y="2556510"/>
            <a:ext cx="8053705" cy="3415030"/>
          </a:xfrm>
          <a:prstGeom prst="rect">
            <a:avLst/>
          </a:prstGeom>
        </p:spPr>
        <p:txBody>
          <a:bodyPr wrap="square">
            <a:spAutoFit/>
          </a:bodyPr>
          <a:lstStyle/>
          <a:p>
            <a:pPr>
              <a:lnSpc>
                <a:spcPct val="150000"/>
              </a:lnSpc>
            </a:pPr>
            <a:r>
              <a:rPr lang="en-US" altLang="zh-CN" sz="2400" dirty="0">
                <a:cs typeface="+mn-ea"/>
                <a:sym typeface="+mn-lt"/>
              </a:rPr>
              <a:t>    许多公司已经宣布创建专有的</a:t>
            </a:r>
            <a:r>
              <a:rPr lang="zh-CN" altLang="en-US" sz="2400" dirty="0">
                <a:cs typeface="+mn-ea"/>
                <a:sym typeface="+mn-lt"/>
              </a:rPr>
              <a:t>企业知识图谱，</a:t>
            </a:r>
            <a:r>
              <a:rPr lang="en-US" altLang="zh-CN" sz="2400" dirty="0">
                <a:cs typeface="+mn-ea"/>
                <a:sym typeface="+mn-lt"/>
              </a:rPr>
              <a:t>其目标多种多样，包括:</a:t>
            </a:r>
            <a:endParaRPr lang="en-US" altLang="zh-CN" sz="2400" dirty="0">
              <a:cs typeface="+mn-ea"/>
              <a:sym typeface="+mn-lt"/>
            </a:endParaRPr>
          </a:p>
          <a:p>
            <a:pPr>
              <a:lnSpc>
                <a:spcPct val="150000"/>
              </a:lnSpc>
            </a:pPr>
            <a:r>
              <a:rPr lang="en-US" altLang="zh-CN" sz="2400" dirty="0">
                <a:cs typeface="+mn-ea"/>
                <a:sym typeface="+mn-lt"/>
              </a:rPr>
              <a:t>    提高搜索能力，提供用户推荐，实现会话/个人代理，增强定向广告，增强商业分析，连接用户，扩展多语言支持，促进研究和发现评估和降低风险，跟踪新闻事件，提高交通自动化等。</a:t>
            </a:r>
            <a:endParaRPr lang="en-US" altLang="zh-CN"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6125" y="974090"/>
            <a:ext cx="1072515" cy="506793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152650" y="1114425"/>
            <a:ext cx="736600" cy="4766945"/>
          </a:xfrm>
          <a:prstGeom prst="rect">
            <a:avLst/>
          </a:prstGeom>
          <a:noFill/>
        </p:spPr>
        <p:txBody>
          <a:bodyPr vert="eaVert" wrap="square" rtlCol="0">
            <a:spAutoFit/>
          </a:bodyPr>
          <a:lstStyle/>
          <a:p>
            <a:pPr algn="dist"/>
            <a:r>
              <a:rPr lang="zh-CN" altLang="en-US" sz="3600" b="1" dirty="0">
                <a:solidFill>
                  <a:schemeClr val="bg1"/>
                </a:solidFill>
                <a:cs typeface="+mn-ea"/>
                <a:sym typeface="+mn-lt"/>
              </a:rPr>
              <a:t>企业知识图谱发展趋势</a:t>
            </a:r>
            <a:endParaRPr lang="zh-CN" altLang="en-US" sz="3600" b="1" dirty="0">
              <a:solidFill>
                <a:schemeClr val="bg1"/>
              </a:solidFill>
              <a:cs typeface="+mn-ea"/>
              <a:sym typeface="+mn-lt"/>
            </a:endParaRPr>
          </a:p>
        </p:txBody>
      </p:sp>
      <p:sp>
        <p:nvSpPr>
          <p:cNvPr id="15" name="矩形 14"/>
          <p:cNvSpPr/>
          <p:nvPr/>
        </p:nvSpPr>
        <p:spPr>
          <a:xfrm>
            <a:off x="3540125" y="826770"/>
            <a:ext cx="7922260" cy="553085"/>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1</a:t>
            </a:r>
            <a:r>
              <a:rPr lang="zh-CN" altLang="en-US" sz="2000" dirty="0">
                <a:cs typeface="+mn-ea"/>
                <a:sym typeface="+mn-lt"/>
              </a:rPr>
              <a:t>）</a:t>
            </a:r>
            <a:r>
              <a:rPr lang="en-US" altLang="zh-CN" sz="2000" dirty="0">
                <a:cs typeface="+mn-ea"/>
                <a:sym typeface="+mn-lt"/>
              </a:rPr>
              <a:t>数据通常集成到知识图中</a:t>
            </a:r>
            <a:endParaRPr lang="zh-CN" altLang="en-US" sz="2000" dirty="0">
              <a:cs typeface="+mn-ea"/>
              <a:sym typeface="+mn-lt"/>
            </a:endParaRPr>
          </a:p>
        </p:txBody>
      </p:sp>
      <p:sp>
        <p:nvSpPr>
          <p:cNvPr id="17" name="矩形 16"/>
          <p:cNvSpPr/>
          <p:nvPr/>
        </p:nvSpPr>
        <p:spPr>
          <a:xfrm>
            <a:off x="3605530" y="1841500"/>
            <a:ext cx="7856855" cy="553085"/>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2</a:t>
            </a:r>
            <a:r>
              <a:rPr lang="zh-CN" altLang="en-US" sz="2000" dirty="0">
                <a:cs typeface="+mn-ea"/>
                <a:sym typeface="+mn-lt"/>
              </a:rPr>
              <a:t>）</a:t>
            </a:r>
            <a:r>
              <a:rPr lang="en-US" altLang="zh-CN" sz="2000" dirty="0">
                <a:cs typeface="+mn-ea"/>
                <a:sym typeface="+mn-lt"/>
              </a:rPr>
              <a:t>在可扩展性方面存在挑战</a:t>
            </a:r>
            <a:endParaRPr lang="zh-CN" altLang="en-US" sz="2000" dirty="0">
              <a:cs typeface="+mn-ea"/>
              <a:sym typeface="+mn-lt"/>
            </a:endParaRPr>
          </a:p>
        </p:txBody>
      </p:sp>
      <p:sp>
        <p:nvSpPr>
          <p:cNvPr id="19" name="矩形 18"/>
          <p:cNvSpPr/>
          <p:nvPr/>
        </p:nvSpPr>
        <p:spPr>
          <a:xfrm>
            <a:off x="3540125" y="3007995"/>
            <a:ext cx="7792085" cy="553085"/>
          </a:xfrm>
          <a:prstGeom prst="rect">
            <a:avLst/>
          </a:prstGeom>
        </p:spPr>
        <p:txBody>
          <a:bodyPr wrap="square">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3</a:t>
            </a:r>
            <a:r>
              <a:rPr lang="zh-CN" altLang="en-US" sz="2000" dirty="0">
                <a:cs typeface="+mn-ea"/>
                <a:sym typeface="+mn-lt"/>
              </a:rPr>
              <a:t>）</a:t>
            </a:r>
            <a:r>
              <a:rPr lang="en-US" altLang="zh-CN" sz="2000" dirty="0">
                <a:cs typeface="+mn-ea"/>
                <a:sym typeface="+mn-lt"/>
              </a:rPr>
              <a:t>对初始知识图的细化</a:t>
            </a:r>
            <a:endParaRPr lang="zh-CN" altLang="en-US" sz="2000" dirty="0">
              <a:cs typeface="+mn-ea"/>
              <a:sym typeface="+mn-lt"/>
            </a:endParaRPr>
          </a:p>
        </p:txBody>
      </p:sp>
      <p:sp>
        <p:nvSpPr>
          <p:cNvPr id="21" name="矩形 20"/>
          <p:cNvSpPr/>
          <p:nvPr/>
        </p:nvSpPr>
        <p:spPr>
          <a:xfrm>
            <a:off x="3539877" y="4039800"/>
            <a:ext cx="6096000" cy="553085"/>
          </a:xfrm>
          <a:prstGeom prst="rect">
            <a:avLst/>
          </a:prstGeom>
        </p:spPr>
        <p:txBody>
          <a:bodyPr>
            <a:spAutoFit/>
          </a:bodyPr>
          <a:lstStyle/>
          <a:p>
            <a:pPr>
              <a:lnSpc>
                <a:spcPct val="150000"/>
              </a:lnSpc>
            </a:pPr>
            <a:r>
              <a:rPr lang="en-US" altLang="zh-CN" sz="2000" dirty="0">
                <a:cs typeface="+mn-ea"/>
                <a:sym typeface="+mn-lt"/>
              </a:rPr>
              <a:t>   </a:t>
            </a:r>
            <a:r>
              <a:rPr lang="zh-CN" altLang="en-US" sz="2000" dirty="0">
                <a:cs typeface="+mn-ea"/>
                <a:sym typeface="+mn-lt"/>
              </a:rPr>
              <a:t>（</a:t>
            </a:r>
            <a:r>
              <a:rPr lang="en-US" altLang="zh-CN" sz="2000" dirty="0">
                <a:cs typeface="+mn-ea"/>
                <a:sym typeface="+mn-lt"/>
              </a:rPr>
              <a:t>4</a:t>
            </a:r>
            <a:r>
              <a:rPr lang="zh-CN" altLang="en-US" sz="2000" dirty="0">
                <a:cs typeface="+mn-ea"/>
                <a:sym typeface="+mn-lt"/>
              </a:rPr>
              <a:t>）</a:t>
            </a:r>
            <a:r>
              <a:rPr lang="en-US" altLang="zh-CN" sz="2000" dirty="0">
                <a:cs typeface="+mn-ea"/>
                <a:sym typeface="+mn-lt"/>
              </a:rPr>
              <a:t>保持知识图与领域同步的技术</a:t>
            </a:r>
            <a:endParaRPr lang="zh-CN" altLang="en-US" sz="2000" dirty="0">
              <a:cs typeface="+mn-ea"/>
              <a:sym typeface="+mn-lt"/>
            </a:endParaRPr>
          </a:p>
        </p:txBody>
      </p:sp>
      <p:sp>
        <p:nvSpPr>
          <p:cNvPr id="100" name="文本框 99"/>
          <p:cNvSpPr txBox="1"/>
          <p:nvPr/>
        </p:nvSpPr>
        <p:spPr>
          <a:xfrm>
            <a:off x="3540125" y="5196205"/>
            <a:ext cx="7687945" cy="398780"/>
          </a:xfrm>
          <a:prstGeom prst="rect">
            <a:avLst/>
          </a:prstGeom>
          <a:noFill/>
          <a:ln w="9525">
            <a:noFill/>
          </a:ln>
        </p:spPr>
        <p:txBody>
          <a:bodyPr wrap="square">
            <a:spAutoFit/>
          </a:bodyPr>
          <a:p>
            <a:pPr indent="266700"/>
            <a:r>
              <a:rPr lang="zh-CN" altLang="en-US" sz="2000" b="0" dirty="0">
                <a:cs typeface="+mn-ea"/>
              </a:rPr>
              <a:t>（</a:t>
            </a:r>
            <a:r>
              <a:rPr lang="en-US" altLang="zh-CN" sz="2000" b="0" dirty="0">
                <a:cs typeface="+mn-ea"/>
              </a:rPr>
              <a:t>5</a:t>
            </a:r>
            <a:r>
              <a:rPr lang="zh-CN" altLang="en-US" sz="2000" b="0" dirty="0">
                <a:cs typeface="+mn-ea"/>
              </a:rPr>
              <a:t>）</a:t>
            </a:r>
            <a:r>
              <a:rPr lang="en-US" altLang="zh-CN" sz="2000" b="0" dirty="0">
                <a:cs typeface="+mn-ea"/>
              </a:rPr>
              <a:t>本体论表示和机器学习表示相结合</a:t>
            </a:r>
            <a:endParaRPr lang="en-US" altLang="zh-CN" sz="20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7" name="矩形 6"/>
          <p:cNvSpPr/>
          <p:nvPr/>
        </p:nvSpPr>
        <p:spPr>
          <a:xfrm>
            <a:off x="1323340" y="2032000"/>
            <a:ext cx="9696450" cy="521970"/>
          </a:xfrm>
          <a:prstGeom prst="rect">
            <a:avLst/>
          </a:prstGeom>
        </p:spPr>
        <p:txBody>
          <a:bodyPr wrap="square">
            <a:spAutoFit/>
          </a:bodyPr>
          <a:lstStyle/>
          <a:p>
            <a:pPr algn="l">
              <a:lnSpc>
                <a:spcPct val="140000"/>
              </a:lnSpc>
            </a:pPr>
            <a:r>
              <a:rPr sz="2000" dirty="0">
                <a:cs typeface="+mn-ea"/>
                <a:sym typeface="+mn-lt"/>
              </a:rPr>
              <a:t>DBpedia 提取框架组件</a:t>
            </a:r>
            <a:r>
              <a:rPr lang="zh-CN" sz="2000" dirty="0">
                <a:cs typeface="+mn-ea"/>
                <a:sym typeface="+mn-lt"/>
              </a:rPr>
              <a:t>：</a:t>
            </a:r>
            <a:endParaRPr sz="2000" dirty="0">
              <a:cs typeface="+mn-ea"/>
              <a:sym typeface="+mn-lt"/>
            </a:endParaRPr>
          </a:p>
        </p:txBody>
      </p:sp>
      <p:grpSp>
        <p:nvGrpSpPr>
          <p:cNvPr id="13" name="组合 12"/>
          <p:cNvGrpSpPr/>
          <p:nvPr/>
        </p:nvGrpSpPr>
        <p:grpSpPr>
          <a:xfrm rot="0">
            <a:off x="1981200" y="2641600"/>
            <a:ext cx="9639300" cy="1574800"/>
            <a:chOff x="2680" y="6524"/>
            <a:chExt cx="15180" cy="2480"/>
          </a:xfrm>
        </p:grpSpPr>
        <p:sp>
          <p:nvSpPr>
            <p:cNvPr id="14" name="文本框 13"/>
            <p:cNvSpPr txBox="1"/>
            <p:nvPr/>
          </p:nvSpPr>
          <p:spPr>
            <a:xfrm>
              <a:off x="3651" y="6524"/>
              <a:ext cx="5071" cy="628"/>
            </a:xfrm>
            <a:prstGeom prst="rect">
              <a:avLst/>
            </a:prstGeom>
            <a:noFill/>
          </p:spPr>
          <p:txBody>
            <a:bodyPr wrap="square" rtlCol="0">
              <a:spAutoFit/>
            </a:bodyPr>
            <a:p>
              <a:pPr algn="just"/>
              <a:r>
                <a:rPr lang="zh-CN" altLang="en-US" sz="2000" b="1" dirty="0">
                  <a:cs typeface="+mn-ea"/>
                  <a:sym typeface="+mn-lt"/>
                </a:rPr>
                <a:t>Wikipedia 文章源的抽象</a:t>
              </a:r>
              <a:endParaRPr lang="zh-CN" altLang="en-US" sz="2000" b="1" dirty="0">
                <a:cs typeface="+mn-ea"/>
                <a:sym typeface="+mn-lt"/>
              </a:endParaRPr>
            </a:p>
          </p:txBody>
        </p:sp>
        <p:sp>
          <p:nvSpPr>
            <p:cNvPr id="15" name="菱形 14"/>
            <p:cNvSpPr/>
            <p:nvPr/>
          </p:nvSpPr>
          <p:spPr>
            <a:xfrm>
              <a:off x="2680" y="664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651" y="7521"/>
              <a:ext cx="4563" cy="628"/>
            </a:xfrm>
            <a:prstGeom prst="rect">
              <a:avLst/>
            </a:prstGeom>
            <a:noFill/>
          </p:spPr>
          <p:txBody>
            <a:bodyPr wrap="square" rtlCol="0">
              <a:spAutoFit/>
            </a:bodyPr>
            <a:p>
              <a:pPr algn="just"/>
              <a:r>
                <a:rPr lang="zh-CN" altLang="en-US" sz="2000" b="1" dirty="0">
                  <a:cs typeface="+mn-ea"/>
                  <a:sym typeface="+mn-lt"/>
                </a:rPr>
                <a:t>图形存储和序列化目标</a:t>
              </a:r>
              <a:endParaRPr lang="zh-CN" altLang="en-US" sz="2000" b="1" dirty="0">
                <a:cs typeface="+mn-ea"/>
                <a:sym typeface="+mn-lt"/>
              </a:endParaRPr>
            </a:p>
          </p:txBody>
        </p:sp>
        <p:sp>
          <p:nvSpPr>
            <p:cNvPr id="18" name="文本框 17"/>
            <p:cNvSpPr txBox="1"/>
            <p:nvPr/>
          </p:nvSpPr>
          <p:spPr>
            <a:xfrm>
              <a:off x="3651" y="8376"/>
              <a:ext cx="14209" cy="628"/>
            </a:xfrm>
            <a:prstGeom prst="rect">
              <a:avLst/>
            </a:prstGeom>
            <a:noFill/>
          </p:spPr>
          <p:txBody>
            <a:bodyPr wrap="square" rtlCol="0">
              <a:spAutoFit/>
            </a:bodyPr>
            <a:p>
              <a:pPr algn="just"/>
              <a:r>
                <a:rPr sz="2000" b="1" dirty="0">
                  <a:cs typeface="+mn-ea"/>
                  <a:sym typeface="+mn-lt"/>
                </a:rPr>
                <a:t>wiki 标记提取器、解析器和提取管理器</a:t>
              </a:r>
              <a:r>
                <a:rPr lang="zh-CN" sz="2000" b="1" dirty="0">
                  <a:cs typeface="+mn-ea"/>
                  <a:sym typeface="+mn-lt"/>
                </a:rPr>
                <a:t>的抽象</a:t>
              </a:r>
              <a:r>
                <a:rPr sz="2000" dirty="0">
                  <a:cs typeface="+mn-ea"/>
                  <a:sym typeface="+mn-lt"/>
                </a:rPr>
                <a:t> </a:t>
              </a:r>
              <a:endParaRPr lang="zh-CN" altLang="en-US" sz="2000" b="1" dirty="0">
                <a:cs typeface="+mn-ea"/>
                <a:sym typeface="+mn-lt"/>
              </a:endParaRPr>
            </a:p>
          </p:txBody>
        </p:sp>
        <p:sp>
          <p:nvSpPr>
            <p:cNvPr id="19" name="菱形 18"/>
            <p:cNvSpPr/>
            <p:nvPr/>
          </p:nvSpPr>
          <p:spPr>
            <a:xfrm>
              <a:off x="2680" y="7608"/>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菱形 19"/>
            <p:cNvSpPr/>
            <p:nvPr/>
          </p:nvSpPr>
          <p:spPr>
            <a:xfrm>
              <a:off x="2680" y="8463"/>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1863090" y="4695190"/>
            <a:ext cx="9022715" cy="706755"/>
          </a:xfrm>
          <a:prstGeom prst="rect">
            <a:avLst/>
          </a:prstGeom>
          <a:noFill/>
        </p:spPr>
        <p:txBody>
          <a:bodyPr wrap="square" rtlCol="0">
            <a:spAutoFit/>
          </a:bodyPr>
          <a:p>
            <a:pPr algn="just"/>
            <a:r>
              <a:rPr lang="zh-CN" sz="2000" dirty="0">
                <a:cs typeface="+mn-ea"/>
                <a:sym typeface="+mn-lt"/>
              </a:rPr>
              <a:t>特定提取器旨在处理标签、摘要、跨语言链接、图像、重定向、消岐页面、外部链接、内部页面链接、主页、类别和地理坐标。</a:t>
            </a:r>
            <a:r>
              <a:rPr sz="2000" dirty="0">
                <a:cs typeface="+mn-ea"/>
                <a:sym typeface="+mn-lt"/>
              </a:rPr>
              <a:t> </a:t>
            </a: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0"/>
          <p:cNvPicPr>
            <a:picLocks noChangeAspect="1"/>
          </p:cNvPicPr>
          <p:nvPr/>
        </p:nvPicPr>
        <p:blipFill>
          <a:blip r:embed="rId1" cstate="screen"/>
          <a:srcRect/>
          <a:stretch>
            <a:fillRect/>
          </a:stretch>
        </p:blipFill>
        <p:spPr>
          <a:xfrm>
            <a:off x="940849" y="1895044"/>
            <a:ext cx="2257552" cy="2257552"/>
          </a:xfrm>
          <a:prstGeom prst="ellipse">
            <a:avLst/>
          </a:prstGeom>
        </p:spPr>
      </p:pic>
      <p:pic>
        <p:nvPicPr>
          <p:cNvPr id="44" name="图片占位符 41"/>
          <p:cNvPicPr>
            <a:picLocks noChangeAspect="1"/>
          </p:cNvPicPr>
          <p:nvPr/>
        </p:nvPicPr>
        <p:blipFill>
          <a:blip r:embed="rId2" cstate="screen"/>
          <a:srcRect/>
          <a:stretch>
            <a:fillRect/>
          </a:stretch>
        </p:blipFill>
        <p:spPr>
          <a:xfrm>
            <a:off x="3621697" y="1895044"/>
            <a:ext cx="2257552" cy="2257552"/>
          </a:xfrm>
          <a:prstGeom prst="ellipse">
            <a:avLst/>
          </a:prstGeom>
        </p:spPr>
      </p:pic>
      <p:pic>
        <p:nvPicPr>
          <p:cNvPr id="45" name="图片占位符 42"/>
          <p:cNvPicPr>
            <a:picLocks noChangeAspect="1"/>
          </p:cNvPicPr>
          <p:nvPr/>
        </p:nvPicPr>
        <p:blipFill>
          <a:blip r:embed="rId3" cstate="screen"/>
          <a:srcRect/>
          <a:stretch>
            <a:fillRect/>
          </a:stretch>
        </p:blipFill>
        <p:spPr>
          <a:xfrm>
            <a:off x="6302545" y="1895044"/>
            <a:ext cx="2257552" cy="2257552"/>
          </a:xfrm>
          <a:prstGeom prst="ellipse">
            <a:avLst/>
          </a:prstGeom>
        </p:spPr>
      </p:pic>
      <p:pic>
        <p:nvPicPr>
          <p:cNvPr id="46" name="图片占位符 43"/>
          <p:cNvPicPr>
            <a:picLocks noChangeAspect="1"/>
          </p:cNvPicPr>
          <p:nvPr/>
        </p:nvPicPr>
        <p:blipFill>
          <a:blip r:embed="rId4" cstate="screen"/>
          <a:srcRect/>
          <a:stretch>
            <a:fillRect/>
          </a:stretch>
        </p:blipFill>
        <p:spPr>
          <a:xfrm>
            <a:off x="8983395" y="1895044"/>
            <a:ext cx="2257552" cy="2257552"/>
          </a:xfrm>
          <a:prstGeom prst="ellipse">
            <a:avLst/>
          </a:prstGeom>
        </p:spPr>
      </p:pic>
      <p:sp>
        <p:nvSpPr>
          <p:cNvPr id="71" name="Text Placeholder 15"/>
          <p:cNvSpPr txBox="1"/>
          <p:nvPr/>
        </p:nvSpPr>
        <p:spPr>
          <a:xfrm>
            <a:off x="1003460"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2000" dirty="0">
                <a:solidFill>
                  <a:srgbClr val="262626">
                    <a:lumMod val="65000"/>
                    <a:lumOff val="35000"/>
                  </a:srgbClr>
                </a:solidFill>
                <a:latin typeface="Agency FB" panose="020B0503020202020204" pitchFamily="34" charset="0"/>
                <a:sym typeface="+mn-lt"/>
              </a:rPr>
              <a:t>Web search</a:t>
            </a:r>
            <a:endParaRPr lang="en-US" sz="2000" dirty="0">
              <a:solidFill>
                <a:srgbClr val="262626">
                  <a:lumMod val="65000"/>
                  <a:lumOff val="35000"/>
                </a:srgbClr>
              </a:solidFill>
              <a:latin typeface="Agency FB" panose="020B0503020202020204" pitchFamily="34" charset="0"/>
              <a:sym typeface="+mn-lt"/>
            </a:endParaRPr>
          </a:p>
        </p:txBody>
      </p:sp>
      <p:sp>
        <p:nvSpPr>
          <p:cNvPr id="72" name="Text Placeholder 17"/>
          <p:cNvSpPr txBox="1"/>
          <p:nvPr/>
        </p:nvSpPr>
        <p:spPr>
          <a:xfrm>
            <a:off x="1002825"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smtClean="0">
                <a:solidFill>
                  <a:srgbClr val="262626">
                    <a:lumMod val="75000"/>
                    <a:lumOff val="25000"/>
                  </a:srgbClr>
                </a:solidFill>
                <a:latin typeface="Agency FB" panose="020B0503020202020204" pitchFamily="34" charset="0"/>
                <a:sym typeface="+mn-lt"/>
              </a:rPr>
              <a:t>Web搜索</a:t>
            </a:r>
            <a:endParaRPr lang="zh-CN" altLang="en-US" sz="2400" dirty="0" smtClean="0">
              <a:solidFill>
                <a:srgbClr val="262626">
                  <a:lumMod val="75000"/>
                  <a:lumOff val="25000"/>
                </a:srgbClr>
              </a:solidFill>
              <a:latin typeface="Agency FB" panose="020B0503020202020204" pitchFamily="34" charset="0"/>
              <a:sym typeface="+mn-lt"/>
            </a:endParaRPr>
          </a:p>
        </p:txBody>
      </p:sp>
      <p:sp>
        <p:nvSpPr>
          <p:cNvPr id="73" name="Text Placeholder 20"/>
          <p:cNvSpPr txBox="1"/>
          <p:nvPr/>
        </p:nvSpPr>
        <p:spPr>
          <a:xfrm>
            <a:off x="3683673"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Commerce</a:t>
            </a:r>
            <a:endParaRPr lang="en-US" sz="2000" dirty="0">
              <a:solidFill>
                <a:srgbClr val="262626">
                  <a:lumMod val="65000"/>
                  <a:lumOff val="35000"/>
                </a:srgbClr>
              </a:solidFill>
              <a:latin typeface="Agency FB" panose="020B0503020202020204" pitchFamily="34" charset="0"/>
              <a:sym typeface="+mn-lt"/>
            </a:endParaRPr>
          </a:p>
        </p:txBody>
      </p:sp>
      <p:sp>
        <p:nvSpPr>
          <p:cNvPr id="74" name="Text Placeholder 22"/>
          <p:cNvSpPr txBox="1"/>
          <p:nvPr/>
        </p:nvSpPr>
        <p:spPr>
          <a:xfrm>
            <a:off x="3683673"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a:solidFill>
                  <a:srgbClr val="262626">
                    <a:lumMod val="75000"/>
                    <a:lumOff val="25000"/>
                  </a:srgbClr>
                </a:solidFill>
                <a:latin typeface="Agency FB" panose="020B0503020202020204" pitchFamily="34" charset="0"/>
                <a:sym typeface="+mn-lt"/>
              </a:rPr>
              <a:t>商业</a:t>
            </a:r>
            <a:endParaRPr lang="zh-CN" altLang="en-US" sz="2400" dirty="0">
              <a:solidFill>
                <a:srgbClr val="262626">
                  <a:lumMod val="75000"/>
                  <a:lumOff val="25000"/>
                </a:srgbClr>
              </a:solidFill>
              <a:latin typeface="Agency FB" panose="020B0503020202020204" pitchFamily="34" charset="0"/>
              <a:sym typeface="+mn-lt"/>
            </a:endParaRPr>
          </a:p>
        </p:txBody>
      </p:sp>
      <p:sp>
        <p:nvSpPr>
          <p:cNvPr id="75" name="Text Placeholder 24"/>
          <p:cNvSpPr txBox="1"/>
          <p:nvPr/>
        </p:nvSpPr>
        <p:spPr>
          <a:xfrm>
            <a:off x="6364521"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Social networks</a:t>
            </a:r>
            <a:endParaRPr lang="en-US" sz="2000" dirty="0">
              <a:solidFill>
                <a:srgbClr val="262626">
                  <a:lumMod val="65000"/>
                  <a:lumOff val="35000"/>
                </a:srgbClr>
              </a:solidFill>
              <a:latin typeface="Agency FB" panose="020B0503020202020204" pitchFamily="34" charset="0"/>
              <a:sym typeface="+mn-lt"/>
            </a:endParaRPr>
          </a:p>
        </p:txBody>
      </p:sp>
      <p:sp>
        <p:nvSpPr>
          <p:cNvPr id="76" name="Text Placeholder 26"/>
          <p:cNvSpPr txBox="1"/>
          <p:nvPr/>
        </p:nvSpPr>
        <p:spPr>
          <a:xfrm>
            <a:off x="6364521"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altLang="zh-CN" sz="2400" dirty="0">
                <a:solidFill>
                  <a:srgbClr val="262626">
                    <a:lumMod val="75000"/>
                    <a:lumOff val="25000"/>
                  </a:srgbClr>
                </a:solidFill>
                <a:latin typeface="Agency FB" panose="020B0503020202020204" pitchFamily="34" charset="0"/>
                <a:sym typeface="+mn-lt"/>
              </a:rPr>
              <a:t>社交网络</a:t>
            </a:r>
            <a:endParaRPr lang="en-US" altLang="zh-CN" sz="2400" dirty="0">
              <a:solidFill>
                <a:srgbClr val="262626">
                  <a:lumMod val="75000"/>
                  <a:lumOff val="25000"/>
                </a:srgbClr>
              </a:solidFill>
              <a:latin typeface="Agency FB" panose="020B0503020202020204" pitchFamily="34" charset="0"/>
              <a:sym typeface="+mn-lt"/>
            </a:endParaRPr>
          </a:p>
        </p:txBody>
      </p:sp>
      <p:sp>
        <p:nvSpPr>
          <p:cNvPr id="77" name="Text Placeholder 28"/>
          <p:cNvSpPr txBox="1"/>
          <p:nvPr/>
        </p:nvSpPr>
        <p:spPr>
          <a:xfrm>
            <a:off x="9045371" y="503150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sym typeface="+mn-lt"/>
              </a:rPr>
              <a:t> </a:t>
            </a:r>
            <a:r>
              <a:rPr lang="en-US" sz="2000" dirty="0">
                <a:solidFill>
                  <a:srgbClr val="262626">
                    <a:lumMod val="65000"/>
                    <a:lumOff val="35000"/>
                  </a:srgbClr>
                </a:solidFill>
                <a:latin typeface="Agency FB" panose="020B0503020202020204" pitchFamily="34" charset="0"/>
                <a:sym typeface="+mn-lt"/>
              </a:rPr>
              <a:t>Finance</a:t>
            </a:r>
            <a:endParaRPr lang="en-US" sz="2000" dirty="0">
              <a:solidFill>
                <a:srgbClr val="262626">
                  <a:lumMod val="65000"/>
                  <a:lumOff val="35000"/>
                </a:srgbClr>
              </a:solidFill>
              <a:latin typeface="Agency FB" panose="020B0503020202020204" pitchFamily="34" charset="0"/>
              <a:sym typeface="+mn-lt"/>
            </a:endParaRPr>
          </a:p>
        </p:txBody>
      </p:sp>
      <p:sp>
        <p:nvSpPr>
          <p:cNvPr id="78" name="Text Placeholder 30"/>
          <p:cNvSpPr txBox="1"/>
          <p:nvPr/>
        </p:nvSpPr>
        <p:spPr>
          <a:xfrm>
            <a:off x="9045371" y="469058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zh-CN" altLang="en-US" sz="2400" dirty="0">
                <a:solidFill>
                  <a:srgbClr val="262626">
                    <a:lumMod val="75000"/>
                    <a:lumOff val="25000"/>
                  </a:srgbClr>
                </a:solidFill>
                <a:latin typeface="Agency FB" panose="020B0503020202020204" pitchFamily="34" charset="0"/>
                <a:sym typeface="+mn-lt"/>
              </a:rPr>
              <a:t>金融</a:t>
            </a:r>
            <a:endParaRPr lang="zh-CN" altLang="en-US" sz="2400" dirty="0">
              <a:solidFill>
                <a:srgbClr val="262626">
                  <a:lumMod val="75000"/>
                  <a:lumOff val="25000"/>
                </a:srgbClr>
              </a:solidFill>
              <a:latin typeface="Agency FB" panose="020B0503020202020204" pitchFamily="34" charset="0"/>
              <a:sym typeface="+mn-lt"/>
            </a:endParaRPr>
          </a:p>
        </p:txBody>
      </p:sp>
      <p:sp>
        <p:nvSpPr>
          <p:cNvPr id="2" name="文本框 1"/>
          <p:cNvSpPr txBox="1"/>
          <p:nvPr/>
        </p:nvSpPr>
        <p:spPr>
          <a:xfrm>
            <a:off x="1002665" y="913130"/>
            <a:ext cx="5851525" cy="583565"/>
          </a:xfrm>
          <a:prstGeom prst="rect">
            <a:avLst/>
          </a:prstGeom>
          <a:noFill/>
        </p:spPr>
        <p:txBody>
          <a:bodyPr wrap="square" rtlCol="0">
            <a:spAutoFit/>
          </a:bodyPr>
          <a:p>
            <a:pPr algn="dist"/>
            <a:r>
              <a:rPr lang="zh-CN" altLang="en-US" sz="3200" b="1" dirty="0">
                <a:cs typeface="+mn-ea"/>
                <a:sym typeface="+mn-lt"/>
              </a:rPr>
              <a:t>部署企业知识图谱</a:t>
            </a:r>
            <a:r>
              <a:rPr lang="zh-CN" altLang="en-US" sz="3200" b="1" dirty="0">
                <a:cs typeface="+mn-ea"/>
                <a:sym typeface="+mn-lt"/>
              </a:rPr>
              <a:t>的主要行业</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500"/>
                                        <p:tgtEl>
                                          <p:spTgt spid="7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up)">
                                      <p:cBhvr>
                                        <p:cTn id="41" dur="500"/>
                                        <p:tgtEl>
                                          <p:spTgt spid="76"/>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up)">
                                      <p:cBhvr>
                                        <p:cTn id="45" dur="500"/>
                                        <p:tgtEl>
                                          <p:spTgt spid="75"/>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up)">
                                      <p:cBhvr>
                                        <p:cTn id="55" dur="500"/>
                                        <p:tgtEl>
                                          <p:spTgt spid="78"/>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6000"/>
                            </p:stCondLst>
                            <p:childTnLst>
                              <p:par>
                                <p:cTn id="61" presetID="14" presetClass="entr" presetSubtype="1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randombar(horizontal)">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39495" y="1927860"/>
            <a:ext cx="10158730" cy="3415030"/>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Web搜索引擎传统上关注的是匹配Web文档中的查询字符串和子字符串。</a:t>
            </a: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谷歌知识图谱更推崇“事物而非字符串”的范式——类似于语义搜索——搜索引擎现在将尝试识别特定搜索可能表示兴趣的实体。</a:t>
            </a: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知识</a:t>
            </a:r>
            <a:r>
              <a:rPr lang="zh-CN" altLang="en-US" sz="2400" b="1" dirty="0">
                <a:solidFill>
                  <a:schemeClr val="bg1"/>
                </a:solidFill>
                <a:cs typeface="+mn-ea"/>
                <a:sym typeface="+mn-lt"/>
              </a:rPr>
              <a:t>图谱</a:t>
            </a:r>
            <a:r>
              <a:rPr lang="en-US" altLang="zh-CN" sz="2400" b="1" dirty="0">
                <a:solidFill>
                  <a:schemeClr val="bg1"/>
                </a:solidFill>
                <a:cs typeface="+mn-ea"/>
                <a:sym typeface="+mn-lt"/>
              </a:rPr>
              <a:t>本身描述了这些实体以及它们如何相互关联。</a:t>
            </a: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谷歌知识图谱是普及“知识图谱”一词现代用法的关键</a:t>
            </a:r>
            <a:r>
              <a:rPr lang="zh-CN" altLang="en-US" sz="2400" b="1" dirty="0">
                <a:solidFill>
                  <a:schemeClr val="bg1"/>
                </a:solidFill>
                <a:cs typeface="+mn-ea"/>
                <a:sym typeface="+mn-lt"/>
              </a:rPr>
              <a:t>。</a:t>
            </a:r>
            <a:endParaRPr lang="zh-CN" altLang="en-US" sz="2400" b="1" dirty="0">
              <a:solidFill>
                <a:schemeClr val="bg1"/>
              </a:solidFill>
              <a:cs typeface="+mn-ea"/>
              <a:sym typeface="+mn-lt"/>
            </a:endParaRPr>
          </a:p>
        </p:txBody>
      </p:sp>
      <p:sp>
        <p:nvSpPr>
          <p:cNvPr id="12" name="文本框 11"/>
          <p:cNvSpPr txBox="1"/>
          <p:nvPr/>
        </p:nvSpPr>
        <p:spPr>
          <a:xfrm>
            <a:off x="751840" y="782320"/>
            <a:ext cx="1932305" cy="583565"/>
          </a:xfrm>
          <a:prstGeom prst="rect">
            <a:avLst/>
          </a:prstGeom>
          <a:noFill/>
        </p:spPr>
        <p:txBody>
          <a:bodyPr wrap="square" rtlCol="0">
            <a:spAutoFit/>
          </a:bodyPr>
          <a:lstStyle/>
          <a:p>
            <a:pPr algn="dist"/>
            <a:r>
              <a:rPr lang="en-US" altLang="zh-CN" sz="3200" b="1" dirty="0">
                <a:cs typeface="+mn-ea"/>
                <a:sym typeface="+mn-lt"/>
              </a:rPr>
              <a:t>web</a:t>
            </a:r>
            <a:r>
              <a:rPr lang="zh-CN" altLang="en-US" sz="3200" b="1" dirty="0">
                <a:cs typeface="+mn-ea"/>
                <a:sym typeface="+mn-lt"/>
              </a:rPr>
              <a:t>搜索</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14095" y="1717040"/>
            <a:ext cx="10158730" cy="2861310"/>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知识图谱除了显示其他网站的链接列表，还提供结构化及详细的关于主题的信息。</a:t>
            </a:r>
            <a:endParaRPr lang="en-US" altLang="zh-CN" sz="2400" b="1" dirty="0">
              <a:solidFill>
                <a:schemeClr val="bg1"/>
              </a:solidFill>
              <a:cs typeface="+mn-ea"/>
              <a:sym typeface="+mn-lt"/>
            </a:endParaRPr>
          </a:p>
          <a:p>
            <a:pPr>
              <a:lnSpc>
                <a:spcPct val="150000"/>
              </a:lnSpc>
            </a:pPr>
            <a:endParaRPr lang="en-US" altLang="zh-CN" sz="2400" b="1" dirty="0">
              <a:solidFill>
                <a:schemeClr val="bg1"/>
              </a:solidFill>
              <a:cs typeface="+mn-ea"/>
              <a:sym typeface="+mn-lt"/>
            </a:endParaRPr>
          </a:p>
          <a:p>
            <a:pPr>
              <a:lnSpc>
                <a:spcPct val="150000"/>
              </a:lnSpc>
            </a:pPr>
            <a:r>
              <a:rPr lang="en-US" altLang="zh-CN" sz="2400" b="1" dirty="0">
                <a:solidFill>
                  <a:schemeClr val="bg1"/>
                </a:solidFill>
                <a:cs typeface="+mn-ea"/>
                <a:sym typeface="+mn-lt"/>
              </a:rPr>
              <a:t>    目标</a:t>
            </a:r>
            <a:r>
              <a:rPr lang="zh-CN" altLang="en-US" sz="2400" b="1" dirty="0">
                <a:solidFill>
                  <a:schemeClr val="bg1"/>
                </a:solidFill>
                <a:cs typeface="+mn-ea"/>
                <a:sym typeface="+mn-lt"/>
              </a:rPr>
              <a:t>：</a:t>
            </a:r>
            <a:r>
              <a:rPr lang="en-US" altLang="zh-CN" sz="2400" b="1" dirty="0">
                <a:solidFill>
                  <a:schemeClr val="bg1"/>
                </a:solidFill>
                <a:cs typeface="+mn-ea"/>
                <a:sym typeface="+mn-lt"/>
              </a:rPr>
              <a:t>用户将能够使用此功能提供的信息来解决他们查询的问题，而不必导航到其他网站并自己汇总信息。</a:t>
            </a:r>
            <a:endParaRPr lang="en-US" altLang="zh-CN" sz="2400" b="1" dirty="0">
              <a:solidFill>
                <a:schemeClr val="bg1"/>
              </a:solidFill>
              <a:cs typeface="+mn-ea"/>
              <a:sym typeface="+mn-lt"/>
            </a:endParaRPr>
          </a:p>
        </p:txBody>
      </p:sp>
      <p:sp>
        <p:nvSpPr>
          <p:cNvPr id="12" name="文本框 11"/>
          <p:cNvSpPr txBox="1"/>
          <p:nvPr/>
        </p:nvSpPr>
        <p:spPr>
          <a:xfrm>
            <a:off x="751840" y="782320"/>
            <a:ext cx="3307715"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知识图谱</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014095" y="1717040"/>
            <a:ext cx="4757420" cy="2953385"/>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a:t>
            </a:r>
            <a:r>
              <a:rPr lang="en-US" altLang="zh-CN" sz="2000" b="1" dirty="0">
                <a:solidFill>
                  <a:schemeClr val="bg1"/>
                </a:solidFill>
                <a:cs typeface="+mn-ea"/>
                <a:sym typeface="+mn-lt"/>
              </a:rPr>
              <a:t>知识图谱是为正式称为知识图谱卡的面板供电的引擎。</a:t>
            </a:r>
            <a:endParaRPr lang="en-US" altLang="zh-CN" sz="2000" b="1" dirty="0">
              <a:solidFill>
                <a:schemeClr val="bg1"/>
              </a:solidFill>
              <a:cs typeface="+mn-ea"/>
              <a:sym typeface="+mn-lt"/>
            </a:endParaRPr>
          </a:p>
          <a:p>
            <a:pPr>
              <a:lnSpc>
                <a:spcPct val="150000"/>
              </a:lnSpc>
            </a:pPr>
            <a:r>
              <a:rPr lang="en-US" altLang="zh-CN" sz="2000" b="1" dirty="0">
                <a:solidFill>
                  <a:schemeClr val="bg1"/>
                </a:solidFill>
                <a:cs typeface="+mn-ea"/>
                <a:sym typeface="+mn-lt"/>
              </a:rPr>
              <a:t>   在此卡片中，您会找到图谱所做工作的最明显结果。当有足够的关于某个主题的数据时，该卡将填充各种相关的事实、图像和相关的搜索。</a:t>
            </a:r>
            <a:endParaRPr lang="en-US" altLang="zh-CN" sz="2000" b="1" dirty="0">
              <a:solidFill>
                <a:schemeClr val="bg1"/>
              </a:solidFill>
              <a:cs typeface="+mn-ea"/>
              <a:sym typeface="+mn-lt"/>
            </a:endParaRPr>
          </a:p>
        </p:txBody>
      </p:sp>
      <p:sp>
        <p:nvSpPr>
          <p:cNvPr id="12" name="文本框 11"/>
          <p:cNvSpPr txBox="1"/>
          <p:nvPr/>
        </p:nvSpPr>
        <p:spPr>
          <a:xfrm>
            <a:off x="751840" y="782320"/>
            <a:ext cx="3597275"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知识图谱</a:t>
            </a:r>
            <a:endParaRPr lang="zh-CN" altLang="en-US" sz="3200" b="1" dirty="0">
              <a:cs typeface="+mn-ea"/>
              <a:sym typeface="+mn-lt"/>
            </a:endParaRPr>
          </a:p>
        </p:txBody>
      </p:sp>
      <p:pic>
        <p:nvPicPr>
          <p:cNvPr id="4" name="图片 3"/>
          <p:cNvPicPr>
            <a:picLocks noChangeAspect="1"/>
          </p:cNvPicPr>
          <p:nvPr/>
        </p:nvPicPr>
        <p:blipFill>
          <a:blip r:embed="rId1"/>
          <a:stretch>
            <a:fillRect/>
          </a:stretch>
        </p:blipFill>
        <p:spPr>
          <a:xfrm>
            <a:off x="5956300" y="1944370"/>
            <a:ext cx="5359400" cy="3117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466850"/>
            <a:ext cx="10866755" cy="46716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007204" y="2135099"/>
            <a:ext cx="1222901" cy="368300"/>
          </a:xfrm>
          <a:prstGeom prst="rect">
            <a:avLst/>
          </a:prstGeom>
          <a:solidFill>
            <a:srgbClr val="2DB1A3"/>
          </a:solidFill>
        </p:spPr>
        <p:txBody>
          <a:bodyPr wrap="square" rtlCol="0">
            <a:spAutoFit/>
          </a:bodyPr>
          <a:lstStyle/>
          <a:p>
            <a:pPr algn="dist"/>
            <a:endParaRPr lang="zh-CN" altLang="en-US" b="1" dirty="0">
              <a:solidFill>
                <a:schemeClr val="bg1"/>
              </a:solidFill>
              <a:cs typeface="+mn-ea"/>
              <a:sym typeface="+mn-lt"/>
            </a:endParaRPr>
          </a:p>
        </p:txBody>
      </p:sp>
      <p:sp>
        <p:nvSpPr>
          <p:cNvPr id="7" name="矩形 6"/>
          <p:cNvSpPr/>
          <p:nvPr/>
        </p:nvSpPr>
        <p:spPr>
          <a:xfrm>
            <a:off x="1370330" y="2202815"/>
            <a:ext cx="9446260" cy="2030095"/>
          </a:xfrm>
          <a:prstGeom prst="rect">
            <a:avLst/>
          </a:prstGeom>
          <a:solidFill>
            <a:srgbClr val="2DB1A3"/>
          </a:solidFill>
        </p:spPr>
        <p:txBody>
          <a:bodyPr wrap="square">
            <a:spAutoFit/>
          </a:bodyPr>
          <a:lstStyle/>
          <a:p>
            <a:pPr>
              <a:lnSpc>
                <a:spcPct val="150000"/>
              </a:lnSpc>
            </a:pPr>
            <a:r>
              <a:rPr lang="en-US" altLang="zh-CN" sz="2400" b="1" dirty="0">
                <a:solidFill>
                  <a:schemeClr val="bg1"/>
                </a:solidFill>
                <a:cs typeface="+mn-ea"/>
                <a:sym typeface="+mn-lt"/>
              </a:rPr>
              <a:t>   </a:t>
            </a:r>
            <a:r>
              <a:rPr lang="en-US" altLang="zh-CN" sz="2000" b="1" dirty="0">
                <a:solidFill>
                  <a:schemeClr val="bg1"/>
                </a:solidFill>
                <a:cs typeface="+mn-ea"/>
                <a:sym typeface="+mn-lt"/>
              </a:rPr>
              <a:t>Google会收集和分析有关人员、地点、事物和事实的大量数据，并开发以可访问的方式呈现结果的方法。</a:t>
            </a:r>
            <a:endParaRPr lang="en-US" altLang="zh-CN" sz="2000" b="1" dirty="0">
              <a:solidFill>
                <a:schemeClr val="bg1"/>
              </a:solidFill>
              <a:cs typeface="+mn-ea"/>
              <a:sym typeface="+mn-lt"/>
            </a:endParaRPr>
          </a:p>
          <a:p>
            <a:pPr>
              <a:lnSpc>
                <a:spcPct val="150000"/>
              </a:lnSpc>
            </a:pPr>
            <a:r>
              <a:rPr lang="en-US" altLang="zh-CN" sz="2000" b="1" dirty="0">
                <a:solidFill>
                  <a:schemeClr val="bg1"/>
                </a:solidFill>
                <a:cs typeface="+mn-ea"/>
                <a:sym typeface="+mn-lt"/>
              </a:rPr>
              <a:t>   这些通常是丰富的结果，如特色片段、图片滑块或本文介绍中提到的著名的知识图谱卡。</a:t>
            </a:r>
            <a:endParaRPr lang="en-US" altLang="zh-CN" sz="2000" b="1" dirty="0">
              <a:solidFill>
                <a:schemeClr val="bg1"/>
              </a:solidFill>
              <a:cs typeface="+mn-ea"/>
              <a:sym typeface="+mn-lt"/>
            </a:endParaRPr>
          </a:p>
        </p:txBody>
      </p:sp>
      <p:sp>
        <p:nvSpPr>
          <p:cNvPr id="12" name="文本框 11"/>
          <p:cNvSpPr txBox="1"/>
          <p:nvPr/>
        </p:nvSpPr>
        <p:spPr>
          <a:xfrm>
            <a:off x="751840" y="782320"/>
            <a:ext cx="4812030" cy="583565"/>
          </a:xfrm>
          <a:prstGeom prst="rect">
            <a:avLst/>
          </a:prstGeom>
          <a:noFill/>
        </p:spPr>
        <p:txBody>
          <a:bodyPr wrap="square" rtlCol="0">
            <a:spAutoFit/>
          </a:bodyPr>
          <a:lstStyle/>
          <a:p>
            <a:pPr algn="dist"/>
            <a:r>
              <a:rPr lang="en-US" altLang="zh-CN" sz="3200" b="1" dirty="0">
                <a:cs typeface="+mn-ea"/>
                <a:sym typeface="+mn-lt"/>
              </a:rPr>
              <a:t>Google</a:t>
            </a:r>
            <a:r>
              <a:rPr lang="zh-CN" altLang="en-US" sz="3200" b="1" dirty="0">
                <a:cs typeface="+mn-ea"/>
                <a:sym typeface="+mn-lt"/>
              </a:rPr>
              <a:t>连接信息的方式</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9917430" cy="1814830"/>
          </a:xfrm>
          <a:prstGeom prst="rect">
            <a:avLst/>
          </a:prstGeom>
        </p:spPr>
        <p:txBody>
          <a:bodyPr wrap="square">
            <a:spAutoFit/>
          </a:bodyPr>
          <a:p>
            <a:pPr algn="l">
              <a:lnSpc>
                <a:spcPct val="140000"/>
              </a:lnSpc>
            </a:pPr>
            <a:r>
              <a:rPr sz="2000" dirty="0">
                <a:cs typeface="+mn-ea"/>
                <a:sym typeface="+mn-lt"/>
              </a:rPr>
              <a:t>企业知识图也被主要关注于销售或租赁商品和服务的公司公布。这类知识图的一个突出例子是</a:t>
            </a:r>
            <a:r>
              <a:rPr sz="2000" b="1" dirty="0">
                <a:cs typeface="+mn-ea"/>
                <a:sym typeface="+mn-lt"/>
              </a:rPr>
              <a:t>亚马逊使用的知识</a:t>
            </a:r>
            <a:r>
              <a:rPr lang="zh-CN" sz="2000" b="1" dirty="0">
                <a:cs typeface="+mn-ea"/>
                <a:sym typeface="+mn-lt"/>
              </a:rPr>
              <a:t>图谱</a:t>
            </a:r>
            <a:r>
              <a:rPr sz="2000" dirty="0">
                <a:cs typeface="+mn-ea"/>
                <a:sym typeface="+mn-lt"/>
              </a:rPr>
              <a:t>，它描述了其在线市场上销售的产品。</a:t>
            </a:r>
            <a:endParaRPr sz="2000" dirty="0">
              <a:cs typeface="+mn-ea"/>
              <a:sym typeface="+mn-lt"/>
            </a:endParaRPr>
          </a:p>
          <a:p>
            <a:pPr algn="l">
              <a:lnSpc>
                <a:spcPct val="140000"/>
              </a:lnSpc>
            </a:pPr>
            <a:r>
              <a:rPr sz="2000" b="1" dirty="0">
                <a:cs typeface="+mn-ea"/>
                <a:sym typeface="+mn-lt"/>
              </a:rPr>
              <a:t>目标</a:t>
            </a:r>
            <a:r>
              <a:rPr lang="zh-CN" sz="2000" dirty="0">
                <a:cs typeface="+mn-ea"/>
                <a:sym typeface="+mn-lt"/>
              </a:rPr>
              <a:t>：</a:t>
            </a:r>
            <a:r>
              <a:rPr sz="2000" dirty="0">
                <a:cs typeface="+mn-ea"/>
                <a:sym typeface="+mn-lt"/>
              </a:rPr>
              <a:t>为产品提供更高级(语义)的搜索功能，以及改进其在线市场用户的产品推荐。</a:t>
            </a:r>
            <a:endParaRPr sz="2000" dirty="0">
              <a:cs typeface="+mn-ea"/>
              <a:sym typeface="+mn-lt"/>
            </a:endParaRPr>
          </a:p>
          <a:p>
            <a:pPr algn="l">
              <a:lnSpc>
                <a:spcPct val="140000"/>
              </a:lnSpc>
            </a:pP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014730" y="394525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1558925" cy="583565"/>
          </a:xfrm>
          <a:prstGeom prst="rect">
            <a:avLst/>
          </a:prstGeom>
          <a:noFill/>
        </p:spPr>
        <p:txBody>
          <a:bodyPr wrap="square" rtlCol="0">
            <a:spAutoFit/>
          </a:bodyPr>
          <a:p>
            <a:pPr algn="dist"/>
            <a:r>
              <a:rPr lang="zh-CN" altLang="en-US" sz="3200" b="1" dirty="0">
                <a:cs typeface="+mn-ea"/>
                <a:sym typeface="+mn-lt"/>
              </a:rPr>
              <a:t>商业</a:t>
            </a:r>
            <a:endParaRPr lang="zh-CN" altLang="en-US" sz="3200" b="1" dirty="0">
              <a:cs typeface="+mn-ea"/>
              <a:sym typeface="+mn-lt"/>
            </a:endParaRPr>
          </a:p>
        </p:txBody>
      </p:sp>
      <p:sp>
        <p:nvSpPr>
          <p:cNvPr id="3" name="矩形 2"/>
          <p:cNvSpPr/>
          <p:nvPr/>
        </p:nvSpPr>
        <p:spPr>
          <a:xfrm>
            <a:off x="1311275" y="3582035"/>
            <a:ext cx="6141720" cy="1383665"/>
          </a:xfrm>
          <a:prstGeom prst="rect">
            <a:avLst/>
          </a:prstGeom>
        </p:spPr>
        <p:txBody>
          <a:bodyPr wrap="square">
            <a:spAutoFit/>
          </a:bodyPr>
          <a:p>
            <a:pPr algn="l">
              <a:lnSpc>
                <a:spcPct val="140000"/>
              </a:lnSpc>
            </a:pPr>
            <a:r>
              <a:rPr sz="2000" dirty="0">
                <a:cs typeface="+mn-ea"/>
                <a:sym typeface="+mn-lt"/>
              </a:rPr>
              <a:t>另一个商业知识图谱由</a:t>
            </a:r>
            <a:r>
              <a:rPr sz="2000" b="1" dirty="0">
                <a:cs typeface="+mn-ea"/>
                <a:sym typeface="+mn-lt"/>
              </a:rPr>
              <a:t>eBay发布</a:t>
            </a:r>
            <a:r>
              <a:rPr sz="2000" dirty="0">
                <a:cs typeface="+mn-ea"/>
                <a:sym typeface="+mn-lt"/>
              </a:rPr>
              <a:t>，它对产品描述和购物行为模式进行编码，并用于增强会话代理，帮助用户通过自然语言界面找到相关产品。</a:t>
            </a:r>
            <a:endParaRPr sz="2000" dirty="0">
              <a:cs typeface="+mn-ea"/>
              <a:sym typeface="+mn-lt"/>
            </a:endParaRPr>
          </a:p>
        </p:txBody>
      </p:sp>
      <p:pic>
        <p:nvPicPr>
          <p:cNvPr id="9" name="图片 8"/>
          <p:cNvPicPr>
            <a:picLocks noChangeAspect="1"/>
          </p:cNvPicPr>
          <p:nvPr/>
        </p:nvPicPr>
        <p:blipFill>
          <a:blip r:embed="rId1"/>
          <a:stretch>
            <a:fillRect/>
          </a:stretch>
        </p:blipFill>
        <p:spPr>
          <a:xfrm>
            <a:off x="7783195" y="3460115"/>
            <a:ext cx="3571240" cy="3364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9917430" cy="1383665"/>
          </a:xfrm>
          <a:prstGeom prst="rect">
            <a:avLst/>
          </a:prstGeom>
        </p:spPr>
        <p:txBody>
          <a:bodyPr wrap="square">
            <a:spAutoFit/>
          </a:bodyPr>
          <a:p>
            <a:pPr algn="l">
              <a:lnSpc>
                <a:spcPct val="140000"/>
              </a:lnSpc>
            </a:pPr>
            <a:r>
              <a:rPr sz="2000" b="1" dirty="0">
                <a:cs typeface="+mn-ea"/>
                <a:sym typeface="+mn-lt"/>
              </a:rPr>
              <a:t>Airbnb</a:t>
            </a:r>
            <a:r>
              <a:rPr sz="2000" dirty="0">
                <a:cs typeface="+mn-ea"/>
                <a:sym typeface="+mn-lt"/>
              </a:rPr>
              <a:t>也描述了一个知识图，它对租房、地点、事件、体验、社区、用户、标签等住宿进行编码，并在其上定义了一个分类模式。</a:t>
            </a:r>
            <a:endParaRPr sz="2000" dirty="0">
              <a:cs typeface="+mn-ea"/>
              <a:sym typeface="+mn-lt"/>
            </a:endParaRPr>
          </a:p>
          <a:p>
            <a:pPr algn="l">
              <a:lnSpc>
                <a:spcPct val="140000"/>
              </a:lnSpc>
            </a:pPr>
            <a:r>
              <a:rPr lang="zh-CN" sz="2000" b="1" dirty="0">
                <a:cs typeface="+mn-ea"/>
                <a:sym typeface="+mn-lt"/>
              </a:rPr>
              <a:t>目标</a:t>
            </a:r>
            <a:r>
              <a:rPr lang="zh-CN" sz="2000" dirty="0">
                <a:cs typeface="+mn-ea"/>
                <a:sym typeface="+mn-lt"/>
              </a:rPr>
              <a:t>：</a:t>
            </a:r>
            <a:r>
              <a:rPr sz="2000" dirty="0">
                <a:cs typeface="+mn-ea"/>
                <a:sym typeface="+mn-lt"/>
              </a:rPr>
              <a:t>用于向潜在客户推荐某一特定房屋附近可供出租的景点、活动和活动。</a:t>
            </a: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1558925" cy="583565"/>
          </a:xfrm>
          <a:prstGeom prst="rect">
            <a:avLst/>
          </a:prstGeom>
          <a:noFill/>
        </p:spPr>
        <p:txBody>
          <a:bodyPr wrap="square" rtlCol="0">
            <a:spAutoFit/>
          </a:bodyPr>
          <a:p>
            <a:pPr algn="dist"/>
            <a:r>
              <a:rPr lang="zh-CN" altLang="en-US" sz="3200" b="1" dirty="0">
                <a:cs typeface="+mn-ea"/>
                <a:sym typeface="+mn-lt"/>
              </a:rPr>
              <a:t>商业</a:t>
            </a:r>
            <a:endParaRPr lang="zh-CN" altLang="en-US" sz="3200" b="1" dirty="0">
              <a:cs typeface="+mn-ea"/>
              <a:sym typeface="+mn-lt"/>
            </a:endParaRPr>
          </a:p>
        </p:txBody>
      </p:sp>
      <p:sp>
        <p:nvSpPr>
          <p:cNvPr id="2" name="菱形 1"/>
          <p:cNvSpPr/>
          <p:nvPr/>
        </p:nvSpPr>
        <p:spPr>
          <a:xfrm>
            <a:off x="1014730" y="425132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311275" y="3877945"/>
            <a:ext cx="9917430" cy="1383665"/>
          </a:xfrm>
          <a:prstGeom prst="rect">
            <a:avLst/>
          </a:prstGeom>
        </p:spPr>
        <p:txBody>
          <a:bodyPr wrap="square">
            <a:spAutoFit/>
          </a:bodyPr>
          <a:p>
            <a:pPr algn="l">
              <a:lnSpc>
                <a:spcPct val="140000"/>
              </a:lnSpc>
            </a:pPr>
            <a:r>
              <a:rPr sz="2000" b="1" dirty="0">
                <a:cs typeface="+mn-ea"/>
                <a:sym typeface="+mn-lt"/>
              </a:rPr>
              <a:t>Uber</a:t>
            </a:r>
            <a:r>
              <a:rPr sz="2000" dirty="0">
                <a:cs typeface="+mn-ea"/>
                <a:sym typeface="+mn-lt"/>
              </a:rPr>
              <a:t>也发布了类似的知识图谱，为其“Uber Eats”送货服务提供食品和餐馆方面的知识图谱。</a:t>
            </a:r>
            <a:endParaRPr sz="2000" dirty="0">
              <a:cs typeface="+mn-ea"/>
              <a:sym typeface="+mn-lt"/>
            </a:endParaRPr>
          </a:p>
          <a:p>
            <a:pPr algn="l">
              <a:lnSpc>
                <a:spcPct val="140000"/>
              </a:lnSpc>
            </a:pPr>
            <a:r>
              <a:rPr sz="2000" b="1" dirty="0">
                <a:cs typeface="+mn-ea"/>
                <a:sym typeface="+mn-lt"/>
              </a:rPr>
              <a:t>目标</a:t>
            </a:r>
            <a:r>
              <a:rPr lang="zh-CN" sz="2000" dirty="0">
                <a:cs typeface="+mn-ea"/>
                <a:sym typeface="+mn-lt"/>
              </a:rPr>
              <a:t>：</a:t>
            </a:r>
            <a:r>
              <a:rPr sz="2000" dirty="0">
                <a:cs typeface="+mn-ea"/>
                <a:sym typeface="+mn-lt"/>
              </a:rPr>
              <a:t>为那些不确定自己在寻找哪种食物的用户提供语义搜索功能和推荐。</a:t>
            </a:r>
            <a:endParaRPr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图谱由eBay发布，它对产品描述和购物行为模式进行编码，并用于增强会话代理，帮助用户通过自然语言界面找到相关产品。</a:t>
            </a:r>
            <a:endParaRPr lang="zh-CN" altLang="en-US">
              <a:cs typeface="+mn-ea"/>
              <a:sym typeface="+mn-lt"/>
            </a:endParaRPr>
          </a:p>
        </p:txBody>
      </p:sp>
      <p:sp>
        <p:nvSpPr>
          <p:cNvPr id="8" name="矩形 7"/>
          <p:cNvSpPr/>
          <p:nvPr/>
        </p:nvSpPr>
        <p:spPr>
          <a:xfrm>
            <a:off x="1311275" y="1873250"/>
            <a:ext cx="7487285" cy="2553335"/>
          </a:xfrm>
          <a:prstGeom prst="rect">
            <a:avLst/>
          </a:prstGeom>
        </p:spPr>
        <p:txBody>
          <a:bodyPr wrap="square">
            <a:spAutoFit/>
          </a:bodyPr>
          <a:p>
            <a:pPr algn="l">
              <a:lnSpc>
                <a:spcPct val="200000"/>
              </a:lnSpc>
            </a:pPr>
            <a:r>
              <a:rPr lang="zh-CN" sz="2000" dirty="0">
                <a:cs typeface="+mn-ea"/>
                <a:sym typeface="+mn-lt"/>
              </a:rPr>
              <a:t>北京</a:t>
            </a:r>
            <a:r>
              <a:rPr sz="2000" dirty="0">
                <a:cs typeface="+mn-ea"/>
                <a:sym typeface="+mn-lt"/>
              </a:rPr>
              <a:t>最受欢迎的地标和社区是什么？</a:t>
            </a:r>
            <a:endParaRPr sz="2000" dirty="0">
              <a:cs typeface="+mn-ea"/>
              <a:sym typeface="+mn-lt"/>
            </a:endParaRPr>
          </a:p>
          <a:p>
            <a:pPr algn="l">
              <a:lnSpc>
                <a:spcPct val="200000"/>
              </a:lnSpc>
            </a:pPr>
            <a:r>
              <a:rPr sz="2000" dirty="0">
                <a:cs typeface="+mn-ea"/>
                <a:sym typeface="+mn-lt"/>
              </a:rPr>
              <a:t>是否有任何即将举行的音乐会或体育赛事可能与我的旅行相符？</a:t>
            </a:r>
            <a:endParaRPr sz="2000" dirty="0">
              <a:cs typeface="+mn-ea"/>
              <a:sym typeface="+mn-lt"/>
            </a:endParaRPr>
          </a:p>
          <a:p>
            <a:pPr algn="l">
              <a:lnSpc>
                <a:spcPct val="200000"/>
              </a:lnSpc>
            </a:pPr>
            <a:r>
              <a:rPr sz="2000" dirty="0">
                <a:cs typeface="+mn-ea"/>
                <a:sym typeface="+mn-lt"/>
              </a:rPr>
              <a:t>哪些房源最适合家庭？</a:t>
            </a:r>
            <a:endParaRPr sz="2000" dirty="0">
              <a:cs typeface="+mn-ea"/>
              <a:sym typeface="+mn-lt"/>
            </a:endParaRPr>
          </a:p>
          <a:p>
            <a:pPr algn="l">
              <a:lnSpc>
                <a:spcPct val="200000"/>
              </a:lnSpc>
            </a:pPr>
            <a:r>
              <a:rPr sz="2000" dirty="0">
                <a:cs typeface="+mn-ea"/>
                <a:sym typeface="+mn-lt"/>
              </a:rPr>
              <a:t>一年中访问</a:t>
            </a:r>
            <a:r>
              <a:rPr lang="zh-CN" sz="2000" dirty="0">
                <a:cs typeface="+mn-ea"/>
                <a:sym typeface="+mn-lt"/>
              </a:rPr>
              <a:t>北京</a:t>
            </a:r>
            <a:r>
              <a:rPr sz="2000" dirty="0">
                <a:cs typeface="+mn-ea"/>
                <a:sym typeface="+mn-lt"/>
              </a:rPr>
              <a:t>最实惠的时间是什么？ </a:t>
            </a: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3234690" cy="583565"/>
          </a:xfrm>
          <a:prstGeom prst="rect">
            <a:avLst/>
          </a:prstGeom>
          <a:noFill/>
        </p:spPr>
        <p:txBody>
          <a:bodyPr wrap="square" rtlCol="0">
            <a:spAutoFit/>
          </a:bodyPr>
          <a:p>
            <a:pPr algn="dist"/>
            <a:r>
              <a:rPr lang="zh-CN" altLang="en-US" sz="3200" b="1" dirty="0">
                <a:cs typeface="+mn-ea"/>
                <a:sym typeface="+mn-lt"/>
              </a:rPr>
              <a:t>Airbnb知识图谱</a:t>
            </a:r>
            <a:endParaRPr lang="zh-CN" altLang="en-US" sz="3200" b="1" dirty="0">
              <a:cs typeface="+mn-ea"/>
              <a:sym typeface="+mn-lt"/>
            </a:endParaRPr>
          </a:p>
        </p:txBody>
      </p:sp>
      <p:pic>
        <p:nvPicPr>
          <p:cNvPr id="2" name="图片 1"/>
          <p:cNvPicPr>
            <a:picLocks noChangeAspect="1"/>
          </p:cNvPicPr>
          <p:nvPr/>
        </p:nvPicPr>
        <p:blipFill>
          <a:blip r:embed="rId1"/>
          <a:stretch>
            <a:fillRect/>
          </a:stretch>
        </p:blipFill>
        <p:spPr>
          <a:xfrm>
            <a:off x="6436995" y="3253740"/>
            <a:ext cx="494030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311275" y="1873250"/>
            <a:ext cx="9615805" cy="1938020"/>
          </a:xfrm>
          <a:prstGeom prst="rect">
            <a:avLst/>
          </a:prstGeom>
        </p:spPr>
        <p:txBody>
          <a:bodyPr wrap="square">
            <a:spAutoFit/>
          </a:bodyPr>
          <a:p>
            <a:pPr algn="l">
              <a:lnSpc>
                <a:spcPct val="200000"/>
              </a:lnSpc>
            </a:pPr>
            <a:r>
              <a:rPr sz="2000" dirty="0">
                <a:cs typeface="+mn-ea"/>
                <a:sym typeface="+mn-lt"/>
              </a:rPr>
              <a:t>将深入探讨如何构建知识图谱的基础架构</a:t>
            </a:r>
            <a:r>
              <a:rPr lang="zh-CN" sz="2000" dirty="0">
                <a:cs typeface="+mn-ea"/>
                <a:sym typeface="+mn-lt"/>
              </a:rPr>
              <a:t>。</a:t>
            </a:r>
            <a:endParaRPr sz="2000" dirty="0">
              <a:cs typeface="+mn-ea"/>
              <a:sym typeface="+mn-lt"/>
            </a:endParaRPr>
          </a:p>
          <a:p>
            <a:pPr algn="l">
              <a:lnSpc>
                <a:spcPct val="200000"/>
              </a:lnSpc>
            </a:pPr>
            <a:r>
              <a:rPr sz="2000" dirty="0">
                <a:cs typeface="+mn-ea"/>
                <a:sym typeface="+mn-lt"/>
              </a:rPr>
              <a:t>如何使用知识图谱对我们的库存进行分类并将整个平台置于情境中。</a:t>
            </a:r>
            <a:endParaRPr sz="2000" dirty="0">
              <a:cs typeface="+mn-ea"/>
              <a:sym typeface="+mn-lt"/>
            </a:endParaRPr>
          </a:p>
          <a:p>
            <a:pPr algn="l">
              <a:lnSpc>
                <a:spcPct val="200000"/>
              </a:lnSpc>
            </a:pPr>
            <a:endParaRPr sz="2000" dirty="0">
              <a:cs typeface="+mn-ea"/>
              <a:sym typeface="+mn-lt"/>
            </a:endParaRPr>
          </a:p>
        </p:txBody>
      </p:sp>
      <p:sp>
        <p:nvSpPr>
          <p:cNvPr id="5" name="菱形 4"/>
          <p:cNvSpPr/>
          <p:nvPr/>
        </p:nvSpPr>
        <p:spPr>
          <a:xfrm>
            <a:off x="1014730" y="223647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42315" y="702310"/>
            <a:ext cx="3234690" cy="583565"/>
          </a:xfrm>
          <a:prstGeom prst="rect">
            <a:avLst/>
          </a:prstGeom>
          <a:noFill/>
        </p:spPr>
        <p:txBody>
          <a:bodyPr wrap="square" rtlCol="0">
            <a:spAutoFit/>
          </a:bodyPr>
          <a:p>
            <a:pPr algn="dist"/>
            <a:r>
              <a:rPr lang="zh-CN" altLang="en-US" sz="3200" b="1" dirty="0">
                <a:cs typeface="+mn-ea"/>
                <a:sym typeface="+mn-lt"/>
              </a:rPr>
              <a:t>Airbnb知识图谱</a:t>
            </a:r>
            <a:endParaRPr lang="zh-CN" altLang="en-US" sz="3200" b="1" dirty="0">
              <a:cs typeface="+mn-ea"/>
              <a:sym typeface="+mn-lt"/>
            </a:endParaRPr>
          </a:p>
        </p:txBody>
      </p:sp>
      <p:sp>
        <p:nvSpPr>
          <p:cNvPr id="6" name="菱形 5"/>
          <p:cNvSpPr/>
          <p:nvPr/>
        </p:nvSpPr>
        <p:spPr>
          <a:xfrm>
            <a:off x="1014730" y="284543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598930" y="1971040"/>
            <a:ext cx="1290320" cy="2980055"/>
          </a:xfrm>
          <a:prstGeom prst="rect">
            <a:avLst/>
          </a:prstGeom>
          <a:noFill/>
        </p:spPr>
        <p:txBody>
          <a:bodyPr vert="eaVert" wrap="square" rtlCol="0">
            <a:spAutoFit/>
          </a:bodyPr>
          <a:lstStyle/>
          <a:p>
            <a:pPr algn="dist"/>
            <a:r>
              <a:rPr lang="zh-CN" altLang="en-US" sz="3600" b="1" dirty="0">
                <a:cs typeface="+mn-ea"/>
                <a:sym typeface="+mn-lt"/>
              </a:rPr>
              <a:t>服务架构</a:t>
            </a:r>
            <a:endParaRPr lang="zh-CN" altLang="en-US" sz="3600" b="1" dirty="0">
              <a:cs typeface="+mn-ea"/>
              <a:sym typeface="+mn-lt"/>
            </a:endParaRPr>
          </a:p>
          <a:p>
            <a:pPr algn="dist"/>
            <a:endParaRPr lang="zh-CN" altLang="en-US" sz="3600" b="1" dirty="0">
              <a:solidFill>
                <a:schemeClr val="bg1"/>
              </a:solidFill>
              <a:cs typeface="+mn-ea"/>
              <a:sym typeface="+mn-lt"/>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4732061" y="1113919"/>
            <a:ext cx="502802" cy="984358"/>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784574" y="2269670"/>
            <a:ext cx="397776" cy="1026896"/>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50000" r="56227"/>
          <a:stretch>
            <a:fillRect/>
          </a:stretch>
        </p:blipFill>
        <p:spPr>
          <a:xfrm>
            <a:off x="4784766" y="3779642"/>
            <a:ext cx="568941" cy="1026896"/>
          </a:xfrm>
          <a:prstGeom prst="rect">
            <a:avLst/>
          </a:prstGeom>
        </p:spPr>
      </p:pic>
      <p:sp>
        <p:nvSpPr>
          <p:cNvPr id="14" name="文本框 13"/>
          <p:cNvSpPr txBox="1"/>
          <p:nvPr/>
        </p:nvSpPr>
        <p:spPr>
          <a:xfrm>
            <a:off x="5510530" y="1304290"/>
            <a:ext cx="2625090"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1</a:t>
            </a:r>
            <a:r>
              <a:rPr lang="zh-CN" altLang="en-US" sz="2400" b="1" dirty="0">
                <a:cs typeface="+mn-ea"/>
                <a:sym typeface="+mn-lt"/>
              </a:rPr>
              <a:t>）</a:t>
            </a:r>
            <a:r>
              <a:rPr lang="zh-CN" altLang="en-US" sz="2400" b="1" dirty="0">
                <a:cs typeface="+mn-ea"/>
                <a:sym typeface="+mn-lt"/>
              </a:rPr>
              <a:t>图谱存储</a:t>
            </a:r>
            <a:endParaRPr lang="zh-CN" altLang="en-US" sz="2400" b="1" dirty="0">
              <a:cs typeface="+mn-ea"/>
              <a:sym typeface="+mn-lt"/>
            </a:endParaRPr>
          </a:p>
        </p:txBody>
      </p:sp>
      <p:sp>
        <p:nvSpPr>
          <p:cNvPr id="16" name="文本框 15"/>
          <p:cNvSpPr txBox="1"/>
          <p:nvPr/>
        </p:nvSpPr>
        <p:spPr>
          <a:xfrm>
            <a:off x="5510530" y="2658745"/>
            <a:ext cx="3241040"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2</a:t>
            </a:r>
            <a:r>
              <a:rPr lang="zh-CN" altLang="en-US" sz="2400" b="1" dirty="0">
                <a:cs typeface="+mn-ea"/>
                <a:sym typeface="+mn-lt"/>
              </a:rPr>
              <a:t>）</a:t>
            </a:r>
            <a:r>
              <a:rPr lang="zh-CN" altLang="en-US" sz="2400" b="1" dirty="0">
                <a:cs typeface="+mn-ea"/>
                <a:sym typeface="+mn-lt"/>
              </a:rPr>
              <a:t>图谱查询</a:t>
            </a:r>
            <a:r>
              <a:rPr lang="en-US" altLang="zh-CN" sz="2400" b="1" dirty="0">
                <a:cs typeface="+mn-ea"/>
                <a:sym typeface="+mn-lt"/>
              </a:rPr>
              <a:t>API</a:t>
            </a:r>
            <a:endParaRPr lang="en-US" altLang="zh-CN" sz="2400" b="1" dirty="0">
              <a:cs typeface="+mn-ea"/>
              <a:sym typeface="+mn-lt"/>
            </a:endParaRPr>
          </a:p>
        </p:txBody>
      </p:sp>
      <p:sp>
        <p:nvSpPr>
          <p:cNvPr id="18" name="文本框 17"/>
          <p:cNvSpPr txBox="1"/>
          <p:nvPr/>
        </p:nvSpPr>
        <p:spPr>
          <a:xfrm>
            <a:off x="5510530" y="4170680"/>
            <a:ext cx="3142615" cy="460375"/>
          </a:xfrm>
          <a:prstGeom prst="rect">
            <a:avLst/>
          </a:prstGeom>
          <a:noFill/>
        </p:spPr>
        <p:txBody>
          <a:bodyPr wrap="square" rtlCol="0">
            <a:spAutoFit/>
          </a:bodyPr>
          <a:lstStyle/>
          <a:p>
            <a:pPr algn="dist"/>
            <a:r>
              <a:rPr lang="zh-CN" altLang="en-US" sz="2400" b="1" dirty="0">
                <a:cs typeface="+mn-ea"/>
                <a:sym typeface="+mn-lt"/>
              </a:rPr>
              <a:t>（</a:t>
            </a:r>
            <a:r>
              <a:rPr lang="en-US" altLang="zh-CN" sz="2400" b="1" dirty="0">
                <a:cs typeface="+mn-ea"/>
                <a:sym typeface="+mn-lt"/>
              </a:rPr>
              <a:t>3</a:t>
            </a:r>
            <a:r>
              <a:rPr lang="zh-CN" altLang="en-US" sz="2400" b="1" dirty="0">
                <a:cs typeface="+mn-ea"/>
                <a:sym typeface="+mn-lt"/>
              </a:rPr>
              <a:t>）</a:t>
            </a:r>
            <a:r>
              <a:rPr lang="zh-CN" altLang="en-US" sz="2400" b="1" dirty="0">
                <a:cs typeface="+mn-ea"/>
                <a:sym typeface="+mn-lt"/>
              </a:rPr>
              <a:t>存储更改器</a:t>
            </a:r>
            <a:endParaRPr lang="zh-CN" altLang="en-US" sz="24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32687" y="81639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8" name="矩形 7"/>
          <p:cNvSpPr/>
          <p:nvPr/>
        </p:nvSpPr>
        <p:spPr>
          <a:xfrm>
            <a:off x="1414780" y="1346200"/>
            <a:ext cx="4351655" cy="521970"/>
          </a:xfrm>
          <a:prstGeom prst="rect">
            <a:avLst/>
          </a:prstGeom>
        </p:spPr>
        <p:txBody>
          <a:bodyPr wrap="square">
            <a:spAutoFit/>
          </a:bodyPr>
          <a:p>
            <a:pPr algn="l">
              <a:lnSpc>
                <a:spcPct val="140000"/>
              </a:lnSpc>
            </a:pPr>
            <a:r>
              <a:rPr sz="2000" dirty="0">
                <a:cs typeface="+mn-ea"/>
                <a:sym typeface="+mn-lt"/>
              </a:rPr>
              <a:t>DBpedia</a:t>
            </a:r>
            <a:r>
              <a:rPr sz="2000" dirty="0">
                <a:cs typeface="+mn-ea"/>
                <a:sym typeface="+mn-lt"/>
              </a:rPr>
              <a:t>提取框架</a:t>
            </a:r>
            <a:r>
              <a:rPr lang="zh-CN" sz="2000" dirty="0">
                <a:cs typeface="+mn-ea"/>
                <a:sym typeface="+mn-lt"/>
              </a:rPr>
              <a:t>：</a:t>
            </a:r>
            <a:endParaRPr lang="zh-CN" sz="2000" dirty="0">
              <a:cs typeface="+mn-ea"/>
              <a:sym typeface="+mn-lt"/>
            </a:endParaRPr>
          </a:p>
        </p:txBody>
      </p:sp>
      <p:pic>
        <p:nvPicPr>
          <p:cNvPr id="2" name="图片 1"/>
          <p:cNvPicPr>
            <a:picLocks noChangeAspect="1"/>
          </p:cNvPicPr>
          <p:nvPr/>
        </p:nvPicPr>
        <p:blipFill>
          <a:blip r:embed="rId1"/>
          <a:stretch>
            <a:fillRect/>
          </a:stretch>
        </p:blipFill>
        <p:spPr>
          <a:xfrm>
            <a:off x="2606675" y="1868170"/>
            <a:ext cx="7538720" cy="4116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3784600"/>
          </a:xfrm>
          <a:prstGeom prst="rect">
            <a:avLst/>
          </a:prstGeom>
        </p:spPr>
        <p:txBody>
          <a:bodyPr wrap="square">
            <a:spAutoFit/>
          </a:bodyPr>
          <a:p>
            <a:pPr algn="l">
              <a:lnSpc>
                <a:spcPct val="200000"/>
              </a:lnSpc>
            </a:pPr>
            <a:r>
              <a:rPr lang="zh-CN" sz="2000" dirty="0">
                <a:cs typeface="+mn-ea"/>
                <a:sym typeface="+mn-lt"/>
              </a:rPr>
              <a:t>（</a:t>
            </a:r>
            <a:r>
              <a:rPr lang="en-US" altLang="zh-CN" sz="2000" dirty="0">
                <a:cs typeface="+mn-ea"/>
                <a:sym typeface="+mn-lt"/>
              </a:rPr>
              <a:t>1</a:t>
            </a:r>
            <a:r>
              <a:rPr lang="zh-CN" altLang="en-US" sz="2000" dirty="0">
                <a:cs typeface="+mn-ea"/>
                <a:sym typeface="+mn-lt"/>
              </a:rPr>
              <a:t>）</a:t>
            </a:r>
            <a:r>
              <a:rPr sz="2000" dirty="0">
                <a:cs typeface="+mn-ea"/>
                <a:sym typeface="+mn-lt"/>
              </a:rPr>
              <a:t>我们采用了一个</a:t>
            </a:r>
            <a:r>
              <a:rPr sz="2000" b="1" dirty="0">
                <a:cs typeface="+mn-ea"/>
                <a:sym typeface="+mn-lt"/>
              </a:rPr>
              <a:t>内部关系数据存储</a:t>
            </a:r>
            <a:r>
              <a:rPr sz="2000" dirty="0">
                <a:cs typeface="+mn-ea"/>
                <a:sym typeface="+mn-lt"/>
              </a:rPr>
              <a:t>作为底层数据库</a:t>
            </a:r>
            <a:r>
              <a:rPr lang="zh-CN" sz="2000" dirty="0">
                <a:cs typeface="+mn-ea"/>
                <a:sym typeface="+mn-lt"/>
              </a:rPr>
              <a:t>，在其上实现了一个</a:t>
            </a:r>
            <a:r>
              <a:rPr lang="zh-CN" sz="2000" b="1" dirty="0">
                <a:cs typeface="+mn-ea"/>
                <a:sym typeface="+mn-lt"/>
              </a:rPr>
              <a:t>节点存储</a:t>
            </a:r>
            <a:r>
              <a:rPr lang="zh-CN" sz="2000" dirty="0">
                <a:cs typeface="+mn-ea"/>
                <a:sym typeface="+mn-lt"/>
              </a:rPr>
              <a:t>(实体，node store)和</a:t>
            </a:r>
            <a:r>
              <a:rPr lang="zh-CN" sz="2000" b="1" dirty="0">
                <a:cs typeface="+mn-ea"/>
                <a:sym typeface="+mn-lt"/>
              </a:rPr>
              <a:t>边缘存储</a:t>
            </a:r>
            <a:r>
              <a:rPr lang="zh-CN" sz="2000" dirty="0">
                <a:cs typeface="+mn-ea"/>
                <a:sym typeface="+mn-lt"/>
              </a:rPr>
              <a:t>(关系，edge store)。</a:t>
            </a:r>
            <a:endParaRPr lang="zh-CN" sz="2000" dirty="0">
              <a:cs typeface="+mn-ea"/>
              <a:sym typeface="+mn-lt"/>
            </a:endParaRPr>
          </a:p>
          <a:p>
            <a:pPr algn="l">
              <a:lnSpc>
                <a:spcPct val="200000"/>
              </a:lnSpc>
            </a:pPr>
            <a:r>
              <a:rPr lang="zh-CN" sz="2000" dirty="0">
                <a:cs typeface="+mn-ea"/>
                <a:sym typeface="+mn-lt"/>
              </a:rPr>
              <a:t>（</a:t>
            </a:r>
            <a:r>
              <a:rPr lang="en-US" altLang="zh-CN" sz="2000" dirty="0">
                <a:cs typeface="+mn-ea"/>
                <a:sym typeface="+mn-lt"/>
              </a:rPr>
              <a:t>2</a:t>
            </a:r>
            <a:r>
              <a:rPr lang="zh-CN" altLang="en-US" sz="2000" dirty="0">
                <a:cs typeface="+mn-ea"/>
                <a:sym typeface="+mn-lt"/>
              </a:rPr>
              <a:t>）</a:t>
            </a:r>
            <a:r>
              <a:rPr lang="zh-CN" sz="2000" dirty="0">
                <a:cs typeface="+mn-ea"/>
                <a:sym typeface="+mn-lt"/>
              </a:rPr>
              <a:t>为了将本体和关系构建到知识图谱中，图谱存储中的节点被划分为</a:t>
            </a:r>
            <a:r>
              <a:rPr lang="zh-CN" sz="2000" b="1" dirty="0">
                <a:cs typeface="+mn-ea"/>
                <a:sym typeface="+mn-lt"/>
              </a:rPr>
              <a:t>不同的节点类型</a:t>
            </a:r>
            <a:r>
              <a:rPr lang="zh-CN" sz="2000" dirty="0">
                <a:cs typeface="+mn-ea"/>
                <a:sym typeface="+mn-lt"/>
              </a:rPr>
              <a:t>。 此外，每个节点类型都由唯一的模式定义。</a:t>
            </a:r>
            <a:endParaRPr lang="zh-CN" sz="2000" dirty="0">
              <a:cs typeface="+mn-ea"/>
              <a:sym typeface="+mn-lt"/>
            </a:endParaRPr>
          </a:p>
          <a:p>
            <a:pPr algn="l">
              <a:lnSpc>
                <a:spcPct val="200000"/>
              </a:lnSpc>
            </a:pPr>
            <a:r>
              <a:rPr lang="zh-CN" sz="2000" dirty="0">
                <a:cs typeface="+mn-ea"/>
                <a:sym typeface="+mn-lt"/>
              </a:rPr>
              <a:t>（</a:t>
            </a:r>
            <a:r>
              <a:rPr lang="en-US" altLang="zh-CN" sz="2000" dirty="0">
                <a:cs typeface="+mn-ea"/>
                <a:sym typeface="+mn-lt"/>
              </a:rPr>
              <a:t>3</a:t>
            </a:r>
            <a:r>
              <a:rPr lang="zh-CN" altLang="en-US" sz="2000" dirty="0">
                <a:cs typeface="+mn-ea"/>
                <a:sym typeface="+mn-lt"/>
              </a:rPr>
              <a:t>）</a:t>
            </a:r>
            <a:r>
              <a:rPr lang="zh-CN" sz="2000" dirty="0">
                <a:cs typeface="+mn-ea"/>
                <a:sym typeface="+mn-lt"/>
              </a:rPr>
              <a:t>边缘可以是</a:t>
            </a:r>
            <a:r>
              <a:rPr lang="zh-CN" sz="2000" b="1" dirty="0">
                <a:cs typeface="+mn-ea"/>
                <a:sym typeface="+mn-lt"/>
              </a:rPr>
              <a:t>不同的边缘类型</a:t>
            </a:r>
            <a:r>
              <a:rPr lang="zh-CN" sz="2000" dirty="0">
                <a:cs typeface="+mn-ea"/>
                <a:sym typeface="+mn-lt"/>
              </a:rPr>
              <a:t>，以反映实体之间的不同类型的关系（例如，城市中的地标和国家的语言）。 </a:t>
            </a:r>
            <a:endParaRPr lang="zh-CN" sz="2000" dirty="0">
              <a:cs typeface="+mn-ea"/>
              <a:sym typeface="+mn-lt"/>
            </a:endParaRPr>
          </a:p>
        </p:txBody>
      </p:sp>
      <p:sp>
        <p:nvSpPr>
          <p:cNvPr id="12" name="文本框 11"/>
          <p:cNvSpPr txBox="1"/>
          <p:nvPr/>
        </p:nvSpPr>
        <p:spPr>
          <a:xfrm>
            <a:off x="742315" y="702310"/>
            <a:ext cx="1889760" cy="583565"/>
          </a:xfrm>
          <a:prstGeom prst="rect">
            <a:avLst/>
          </a:prstGeom>
          <a:noFill/>
        </p:spPr>
        <p:txBody>
          <a:bodyPr wrap="square" rtlCol="0">
            <a:spAutoFit/>
          </a:bodyPr>
          <a:p>
            <a:pPr algn="dist"/>
            <a:r>
              <a:rPr lang="zh-CN" altLang="en-US" sz="3200" b="1" dirty="0">
                <a:cs typeface="+mn-ea"/>
                <a:sym typeface="+mn-lt"/>
              </a:rPr>
              <a:t>图谱存储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2553335"/>
          </a:xfrm>
          <a:prstGeom prst="rect">
            <a:avLst/>
          </a:prstGeom>
        </p:spPr>
        <p:txBody>
          <a:bodyPr wrap="square">
            <a:spAutoFit/>
          </a:bodyPr>
          <a:p>
            <a:pPr algn="l">
              <a:lnSpc>
                <a:spcPct val="200000"/>
              </a:lnSpc>
            </a:pPr>
            <a:r>
              <a:rPr lang="zh-CN" sz="2000" dirty="0">
                <a:cs typeface="+mn-ea"/>
                <a:sym typeface="+mn-lt"/>
              </a:rPr>
              <a:t>（</a:t>
            </a:r>
            <a:r>
              <a:rPr lang="en-US" altLang="zh-CN" sz="2000" dirty="0">
                <a:cs typeface="+mn-ea"/>
                <a:sym typeface="+mn-lt"/>
              </a:rPr>
              <a:t>4</a:t>
            </a:r>
            <a:r>
              <a:rPr lang="zh-CN" altLang="en-US" sz="2000" dirty="0">
                <a:cs typeface="+mn-ea"/>
                <a:sym typeface="+mn-lt"/>
              </a:rPr>
              <a:t>）</a:t>
            </a:r>
            <a:r>
              <a:rPr sz="2000" dirty="0">
                <a:cs typeface="+mn-ea"/>
                <a:sym typeface="+mn-lt"/>
              </a:rPr>
              <a:t>图谱存储设计用于存储来自不同数据源的边缘，以便多个团队（作为数据所有者）可以向知识图提供数据。 因此，每个边缘还存储每个边缘的来源和置信度分数。</a:t>
            </a:r>
            <a:r>
              <a:rPr lang="zh-CN" sz="2000" dirty="0">
                <a:cs typeface="+mn-ea"/>
                <a:sym typeface="+mn-lt"/>
              </a:rPr>
              <a:t>（</a:t>
            </a:r>
            <a:r>
              <a:rPr lang="en-US" altLang="zh-CN" sz="2000" dirty="0">
                <a:cs typeface="+mn-ea"/>
                <a:sym typeface="+mn-lt"/>
              </a:rPr>
              <a:t>5</a:t>
            </a:r>
            <a:r>
              <a:rPr lang="zh-CN" altLang="en-US" sz="2000" dirty="0">
                <a:cs typeface="+mn-ea"/>
                <a:sym typeface="+mn-lt"/>
              </a:rPr>
              <a:t>）</a:t>
            </a:r>
            <a:r>
              <a:rPr lang="zh-CN" sz="2000" dirty="0">
                <a:cs typeface="+mn-ea"/>
                <a:sym typeface="+mn-lt"/>
              </a:rPr>
              <a:t>在Airbnb，知识图谱中的数据并不总是通过在线查询消费，因此我们还将节点和边缘的每日快照转储(Data dump)到数据仓库中以供离线使用。</a:t>
            </a:r>
            <a:endParaRPr lang="zh-CN" sz="2000" dirty="0">
              <a:cs typeface="+mn-ea"/>
              <a:sym typeface="+mn-lt"/>
            </a:endParaRPr>
          </a:p>
        </p:txBody>
      </p:sp>
      <p:sp>
        <p:nvSpPr>
          <p:cNvPr id="12" name="文本框 11"/>
          <p:cNvSpPr txBox="1"/>
          <p:nvPr/>
        </p:nvSpPr>
        <p:spPr>
          <a:xfrm>
            <a:off x="742315" y="702310"/>
            <a:ext cx="1889760" cy="583565"/>
          </a:xfrm>
          <a:prstGeom prst="rect">
            <a:avLst/>
          </a:prstGeom>
          <a:noFill/>
        </p:spPr>
        <p:txBody>
          <a:bodyPr wrap="square" rtlCol="0">
            <a:spAutoFit/>
          </a:bodyPr>
          <a:p>
            <a:pPr algn="dist"/>
            <a:r>
              <a:rPr lang="zh-CN" altLang="en-US" sz="3200" b="1" dirty="0">
                <a:cs typeface="+mn-ea"/>
                <a:sym typeface="+mn-lt"/>
              </a:rPr>
              <a:t>图谱存储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3169285"/>
          </a:xfrm>
          <a:prstGeom prst="rect">
            <a:avLst/>
          </a:prstGeom>
        </p:spPr>
        <p:txBody>
          <a:bodyPr wrap="square">
            <a:spAutoFit/>
          </a:bodyPr>
          <a:p>
            <a:pPr algn="l">
              <a:lnSpc>
                <a:spcPct val="200000"/>
              </a:lnSpc>
            </a:pPr>
            <a:r>
              <a:rPr sz="2000" dirty="0">
                <a:cs typeface="+mn-ea"/>
                <a:sym typeface="+mn-lt"/>
              </a:rPr>
              <a:t>大多数产品用例需要遍历子图并从遍历中检索节点和边缘</a:t>
            </a:r>
            <a:r>
              <a:rPr lang="zh-CN" sz="2000" dirty="0">
                <a:cs typeface="+mn-ea"/>
                <a:sym typeface="+mn-lt"/>
              </a:rPr>
              <a:t>。为了支持这些产品需求，实现了图谱查询端点（endpoints）。</a:t>
            </a:r>
            <a:endParaRPr lang="zh-CN" sz="2000" dirty="0">
              <a:cs typeface="+mn-ea"/>
              <a:sym typeface="+mn-lt"/>
            </a:endParaRPr>
          </a:p>
          <a:p>
            <a:pPr algn="l">
              <a:lnSpc>
                <a:spcPct val="200000"/>
              </a:lnSpc>
            </a:pPr>
            <a:r>
              <a:rPr lang="zh-CN" sz="2000" dirty="0">
                <a:cs typeface="+mn-ea"/>
                <a:sym typeface="+mn-lt"/>
              </a:rPr>
              <a:t>通过图谱查询，可以通过指定路径来遍历图形，路径是一系列边缘类型和数据过滤器，从某些节点开始，并以结构化格式接收遍历的子图。 图谱查询API具有递归接口，使得可以通过多个步骤遍历知识图谱。</a:t>
            </a:r>
            <a:endParaRPr lang="zh-CN" sz="2000" dirty="0">
              <a:cs typeface="+mn-ea"/>
              <a:sym typeface="+mn-lt"/>
            </a:endParaRPr>
          </a:p>
        </p:txBody>
      </p:sp>
      <p:sp>
        <p:nvSpPr>
          <p:cNvPr id="12" name="文本框 11"/>
          <p:cNvSpPr txBox="1"/>
          <p:nvPr/>
        </p:nvSpPr>
        <p:spPr>
          <a:xfrm>
            <a:off x="742315" y="702310"/>
            <a:ext cx="2763520" cy="583565"/>
          </a:xfrm>
          <a:prstGeom prst="rect">
            <a:avLst/>
          </a:prstGeom>
          <a:noFill/>
        </p:spPr>
        <p:txBody>
          <a:bodyPr wrap="square" rtlCol="0">
            <a:spAutoFit/>
          </a:bodyPr>
          <a:p>
            <a:pPr algn="dist"/>
            <a:r>
              <a:rPr lang="zh-CN" altLang="en-US" sz="3200" b="1" dirty="0">
                <a:cs typeface="+mn-ea"/>
                <a:sym typeface="+mn-lt"/>
              </a:rPr>
              <a:t>图谱查询</a:t>
            </a:r>
            <a:r>
              <a:rPr lang="en-US" altLang="zh-CN" sz="3200" b="1" dirty="0">
                <a:cs typeface="+mn-ea"/>
                <a:sym typeface="+mn-lt"/>
              </a:rPr>
              <a:t>API</a:t>
            </a:r>
            <a:endParaRPr lang="en-US" altLang="zh-CN"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4399915"/>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在图谱存储之上，构建了一个存储更改器。 除了调用API之外，数据管道还可以通过向我们的Kafka消息总线发送具有特定Kafka主题的消息来向知识图谱发送变异请求; 突变消费者订阅该主题并在接收消息时相应地将数据写入知识图谱。 这种模式有助于从各种管道将数据写入知识图谱的过程，现在是我们导入数据的主要方式。 </a:t>
            </a:r>
            <a:endParaRPr sz="2000" dirty="0">
              <a:cs typeface="+mn-ea"/>
              <a:sym typeface="+mn-lt"/>
            </a:endParaRPr>
          </a:p>
          <a:p>
            <a:pPr algn="l">
              <a:lnSpc>
                <a:spcPct val="200000"/>
              </a:lnSpc>
            </a:pPr>
            <a:r>
              <a:rPr sz="2000" dirty="0">
                <a:cs typeface="+mn-ea"/>
                <a:sym typeface="+mn-lt"/>
              </a:rPr>
              <a:t>     在存储更改器中，还构建了一个变异发布者，将数据突变传播到Kafka消息总线。 下游管道可以为其产品用例使用这些消息。 一个例子是搜索索引管道，其中知识图谱通过该模式将分类数据填充到搜索索引中。 </a:t>
            </a:r>
            <a:endParaRPr sz="2000" dirty="0">
              <a:cs typeface="+mn-ea"/>
              <a:sym typeface="+mn-lt"/>
            </a:endParaRPr>
          </a:p>
        </p:txBody>
      </p:sp>
      <p:sp>
        <p:nvSpPr>
          <p:cNvPr id="12" name="文本框 11"/>
          <p:cNvSpPr txBox="1"/>
          <p:nvPr/>
        </p:nvSpPr>
        <p:spPr>
          <a:xfrm>
            <a:off x="742315" y="702310"/>
            <a:ext cx="2472690" cy="583565"/>
          </a:xfrm>
          <a:prstGeom prst="rect">
            <a:avLst/>
          </a:prstGeom>
          <a:noFill/>
        </p:spPr>
        <p:txBody>
          <a:bodyPr wrap="square" rtlCol="0">
            <a:spAutoFit/>
          </a:bodyPr>
          <a:p>
            <a:pPr algn="dist"/>
            <a:r>
              <a:rPr lang="zh-CN" altLang="en-US" sz="3200" b="1" dirty="0">
                <a:cs typeface="+mn-ea"/>
                <a:sym typeface="+mn-lt"/>
              </a:rPr>
              <a:t>存储更改器</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598930" y="2439670"/>
            <a:ext cx="1290320" cy="1949450"/>
          </a:xfrm>
          <a:prstGeom prst="rect">
            <a:avLst/>
          </a:prstGeom>
          <a:noFill/>
        </p:spPr>
        <p:txBody>
          <a:bodyPr vert="eaVert" wrap="square" rtlCol="0">
            <a:spAutoFit/>
          </a:bodyPr>
          <a:lstStyle/>
          <a:p>
            <a:pPr algn="dist"/>
            <a:r>
              <a:rPr lang="zh-CN" altLang="en-US" sz="3600" b="1" dirty="0">
                <a:cs typeface="+mn-ea"/>
                <a:sym typeface="+mn-lt"/>
              </a:rPr>
              <a:t>分类法</a:t>
            </a:r>
            <a:endParaRPr lang="zh-CN" altLang="en-US" sz="3600" b="1" dirty="0">
              <a:cs typeface="+mn-ea"/>
              <a:sym typeface="+mn-lt"/>
            </a:endParaRPr>
          </a:p>
          <a:p>
            <a:pPr algn="dist"/>
            <a:endParaRPr lang="zh-CN" altLang="en-US" sz="3600" b="1" dirty="0">
              <a:solidFill>
                <a:schemeClr val="bg1"/>
              </a:solidFill>
              <a:cs typeface="+mn-ea"/>
              <a:sym typeface="+mn-lt"/>
            </a:endParaRPr>
          </a:p>
        </p:txBody>
      </p:sp>
      <p:sp>
        <p:nvSpPr>
          <p:cNvPr id="14" name="文本框 13"/>
          <p:cNvSpPr txBox="1"/>
          <p:nvPr/>
        </p:nvSpPr>
        <p:spPr>
          <a:xfrm>
            <a:off x="4274820" y="1767205"/>
            <a:ext cx="6309360" cy="2922905"/>
          </a:xfrm>
          <a:prstGeom prst="rect">
            <a:avLst/>
          </a:prstGeom>
          <a:noFill/>
        </p:spPr>
        <p:txBody>
          <a:bodyPr wrap="square" rtlCol="0">
            <a:spAutoFit/>
          </a:bodyPr>
          <a:lstStyle/>
          <a:p>
            <a:pPr algn="l">
              <a:lnSpc>
                <a:spcPct val="200000"/>
              </a:lnSpc>
            </a:pPr>
            <a:r>
              <a:rPr lang="en-US" sz="2400" b="1" dirty="0">
                <a:cs typeface="+mn-ea"/>
                <a:sym typeface="+mn-lt"/>
              </a:rPr>
              <a:t>    </a:t>
            </a:r>
            <a:r>
              <a:rPr sz="2400" b="1" dirty="0">
                <a:cs typeface="+mn-ea"/>
                <a:sym typeface="+mn-lt"/>
              </a:rPr>
              <a:t>哪些房屋最适合家庭</a:t>
            </a:r>
            <a:r>
              <a:rPr lang="zh-CN" sz="2400" b="1" dirty="0">
                <a:cs typeface="+mn-ea"/>
                <a:sym typeface="+mn-lt"/>
              </a:rPr>
              <a:t>？</a:t>
            </a:r>
            <a:endParaRPr lang="zh-CN" sz="2400" b="1" dirty="0">
              <a:cs typeface="+mn-ea"/>
              <a:sym typeface="+mn-lt"/>
            </a:endParaRPr>
          </a:p>
          <a:p>
            <a:pPr algn="l">
              <a:lnSpc>
                <a:spcPct val="200000"/>
              </a:lnSpc>
            </a:pPr>
            <a:r>
              <a:rPr sz="2400" b="1" dirty="0">
                <a:cs typeface="+mn-ea"/>
                <a:sym typeface="+mn-lt"/>
              </a:rPr>
              <a:t>    哪些房屋可以24小时</a:t>
            </a:r>
            <a:r>
              <a:rPr lang="zh-CN" sz="2400" b="1" dirty="0">
                <a:cs typeface="+mn-ea"/>
                <a:sym typeface="+mn-lt"/>
              </a:rPr>
              <a:t>托运</a:t>
            </a:r>
            <a:r>
              <a:rPr sz="2400" b="1" dirty="0">
                <a:cs typeface="+mn-ea"/>
                <a:sym typeface="+mn-lt"/>
              </a:rPr>
              <a:t>？ </a:t>
            </a:r>
            <a:endParaRPr sz="2400" b="1" dirty="0">
              <a:cs typeface="+mn-ea"/>
              <a:sym typeface="+mn-lt"/>
            </a:endParaRPr>
          </a:p>
          <a:p>
            <a:pPr algn="l">
              <a:lnSpc>
                <a:spcPct val="200000"/>
              </a:lnSpc>
            </a:pPr>
            <a:r>
              <a:rPr sz="2400" b="1" dirty="0">
                <a:cs typeface="+mn-ea"/>
                <a:sym typeface="+mn-lt"/>
              </a:rPr>
              <a:t>    </a:t>
            </a:r>
            <a:r>
              <a:rPr sz="2000" b="1" dirty="0">
                <a:cs typeface="+mn-ea"/>
                <a:sym typeface="+mn-lt"/>
              </a:rPr>
              <a:t>为了支持这个用例，在知识图谱中构建了一个丰富的分类法，并将其用于对Airbnb的所有库存进行分类。</a:t>
            </a:r>
            <a:endParaRPr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1938020"/>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分类法采用层次结构，表示不同粒度级别的概念，以便我们可以将更高级别的概念映射到非常具体的概念。</a:t>
            </a:r>
            <a:endParaRPr sz="2000" dirty="0">
              <a:cs typeface="+mn-ea"/>
              <a:sym typeface="+mn-lt"/>
            </a:endParaRPr>
          </a:p>
          <a:p>
            <a:pPr algn="l">
              <a:lnSpc>
                <a:spcPct val="200000"/>
              </a:lnSpc>
            </a:pPr>
            <a:endParaRPr sz="2000" dirty="0">
              <a:cs typeface="+mn-ea"/>
              <a:sym typeface="+mn-lt"/>
            </a:endParaRPr>
          </a:p>
        </p:txBody>
      </p:sp>
      <p:sp>
        <p:nvSpPr>
          <p:cNvPr id="12" name="文本框 11"/>
          <p:cNvSpPr txBox="1"/>
          <p:nvPr/>
        </p:nvSpPr>
        <p:spPr>
          <a:xfrm>
            <a:off x="742315" y="702310"/>
            <a:ext cx="1470660" cy="583565"/>
          </a:xfrm>
          <a:prstGeom prst="rect">
            <a:avLst/>
          </a:prstGeom>
          <a:noFill/>
        </p:spPr>
        <p:txBody>
          <a:bodyPr wrap="square" rtlCol="0">
            <a:spAutoFit/>
          </a:bodyPr>
          <a:p>
            <a:pPr algn="dist"/>
            <a:r>
              <a:rPr lang="zh-CN" altLang="en-US" sz="3200" b="1" dirty="0">
                <a:cs typeface="+mn-ea"/>
                <a:sym typeface="+mn-lt"/>
              </a:rPr>
              <a:t>分类法</a:t>
            </a:r>
            <a:endParaRPr lang="zh-CN" altLang="en-US" sz="3200" b="1" dirty="0">
              <a:cs typeface="+mn-ea"/>
              <a:sym typeface="+mn-lt"/>
            </a:endParaRPr>
          </a:p>
        </p:txBody>
      </p:sp>
      <p:pic>
        <p:nvPicPr>
          <p:cNvPr id="2" name="图片 1"/>
          <p:cNvPicPr>
            <a:picLocks noChangeAspect="1"/>
          </p:cNvPicPr>
          <p:nvPr/>
        </p:nvPicPr>
        <p:blipFill>
          <a:blip r:embed="rId1"/>
          <a:stretch>
            <a:fillRect/>
          </a:stretch>
        </p:blipFill>
        <p:spPr>
          <a:xfrm>
            <a:off x="3355340" y="2927350"/>
            <a:ext cx="4838700" cy="3213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另一个商业知识</a:t>
            </a:r>
            <a:r>
              <a:rPr dirty="0">
                <a:cs typeface="+mn-ea"/>
                <a:sym typeface="+mn-lt"/>
              </a:rPr>
              <a:t>Uber也发布了类似的知识图谱，为其“Uber Eats”送货服务提供食品和餐馆方面的知识图谱。他们的目标是为那些不确定自己在寻找哪种食物的用户提供语义搜索功能和推荐。</a:t>
            </a:r>
            <a:endParaRPr dirty="0">
              <a:cs typeface="+mn-ea"/>
              <a:sym typeface="+mn-lt"/>
            </a:endParaRPr>
          </a:p>
          <a:p>
            <a:pPr algn="ctr"/>
            <a:r>
              <a:rPr lang="zh-CN" altLang="en-US">
                <a:cs typeface="+mn-ea"/>
                <a:sym typeface="+mn-lt"/>
              </a:rPr>
              <a:t>图谱由eBay发布，它对产品描述和购物行为模式进行编码，并用于增强会话代理，帮助用户通过自然语言界面</a:t>
            </a:r>
            <a:endParaRPr lang="zh-CN" altLang="en-US">
              <a:cs typeface="+mn-ea"/>
              <a:sym typeface="+mn-lt"/>
            </a:endParaRPr>
          </a:p>
        </p:txBody>
      </p:sp>
      <p:sp>
        <p:nvSpPr>
          <p:cNvPr id="8" name="矩形 7"/>
          <p:cNvSpPr/>
          <p:nvPr/>
        </p:nvSpPr>
        <p:spPr>
          <a:xfrm>
            <a:off x="1060450" y="1632585"/>
            <a:ext cx="9615805" cy="1938020"/>
          </a:xfrm>
          <a:prstGeom prst="rect">
            <a:avLst/>
          </a:prstGeom>
        </p:spPr>
        <p:txBody>
          <a:bodyPr wrap="square">
            <a:spAutoFit/>
          </a:bodyPr>
          <a:p>
            <a:pPr algn="l">
              <a:lnSpc>
                <a:spcPct val="200000"/>
              </a:lnSpc>
            </a:pPr>
            <a:r>
              <a:rPr lang="en-US" sz="2000" dirty="0">
                <a:cs typeface="+mn-ea"/>
                <a:sym typeface="+mn-lt"/>
              </a:rPr>
              <a:t>     </a:t>
            </a:r>
            <a:r>
              <a:rPr sz="2000" dirty="0">
                <a:cs typeface="+mn-ea"/>
                <a:sym typeface="+mn-lt"/>
              </a:rPr>
              <a:t>分类作为一种特殊类型的节点迁移到知识图谱中。 如今，该分类法被修订为通用的，适用于Airbnb的所有垂直业务（房屋Homes, 体验Experiences, 餐厅Restaurants等）以及存储在知识图谱中的其他类型的实体（如地点，事件等）。</a:t>
            </a:r>
            <a:endParaRPr sz="2000" dirty="0">
              <a:cs typeface="+mn-ea"/>
              <a:sym typeface="+mn-lt"/>
            </a:endParaRPr>
          </a:p>
        </p:txBody>
      </p:sp>
      <p:sp>
        <p:nvSpPr>
          <p:cNvPr id="12" name="文本框 11"/>
          <p:cNvSpPr txBox="1"/>
          <p:nvPr/>
        </p:nvSpPr>
        <p:spPr>
          <a:xfrm>
            <a:off x="742315" y="702310"/>
            <a:ext cx="1470660" cy="583565"/>
          </a:xfrm>
          <a:prstGeom prst="rect">
            <a:avLst/>
          </a:prstGeom>
          <a:noFill/>
        </p:spPr>
        <p:txBody>
          <a:bodyPr wrap="square" rtlCol="0">
            <a:spAutoFit/>
          </a:bodyPr>
          <a:p>
            <a:pPr algn="dist"/>
            <a:r>
              <a:rPr lang="zh-CN" altLang="en-US" sz="3200" b="1" dirty="0">
                <a:cs typeface="+mn-ea"/>
                <a:sym typeface="+mn-lt"/>
              </a:rPr>
              <a:t>分类法</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30467" y="414163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30467" y="3336588"/>
            <a:ext cx="2429933" cy="482600"/>
            <a:chOff x="760404" y="3742038"/>
            <a:chExt cx="2429933" cy="482600"/>
          </a:xfrm>
        </p:grpSpPr>
        <p:sp>
          <p:nvSpPr>
            <p:cNvPr id="6" name="矩形 5"/>
            <p:cNvSpPr/>
            <p:nvPr/>
          </p:nvSpPr>
          <p:spPr>
            <a:xfrm>
              <a:off x="760404"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n-ea"/>
              </a:endParaRPr>
            </a:p>
          </p:txBody>
        </p:sp>
        <p:sp>
          <p:nvSpPr>
            <p:cNvPr id="7" name="文本框 67"/>
            <p:cNvSpPr txBox="1"/>
            <p:nvPr/>
          </p:nvSpPr>
          <p:spPr>
            <a:xfrm>
              <a:off x="1764750" y="3795497"/>
              <a:ext cx="574687" cy="375682"/>
            </a:xfrm>
            <a:prstGeom prst="rect">
              <a:avLst/>
            </a:prstGeom>
            <a:noFill/>
          </p:spPr>
          <p:txBody>
            <a:bodyPr wrap="square" rtlCol="0">
              <a:spAutoFit/>
            </a:bodyPr>
            <a:lstStyle/>
            <a:p>
              <a:r>
                <a:rPr lang="en-US" altLang="zh-CN" b="1" dirty="0">
                  <a:solidFill>
                    <a:schemeClr val="bg1"/>
                  </a:solidFill>
                  <a:latin typeface="+mn-ea"/>
                </a:rPr>
                <a:t>01</a:t>
              </a:r>
              <a:endParaRPr lang="zh-CN" altLang="en-US" b="1" dirty="0">
                <a:solidFill>
                  <a:schemeClr val="bg1"/>
                </a:solidFill>
                <a:latin typeface="+mn-ea"/>
              </a:endParaRPr>
            </a:p>
          </p:txBody>
        </p:sp>
      </p:grpSp>
      <p:grpSp>
        <p:nvGrpSpPr>
          <p:cNvPr id="8" name="组合 7"/>
          <p:cNvGrpSpPr/>
          <p:nvPr/>
        </p:nvGrpSpPr>
        <p:grpSpPr>
          <a:xfrm>
            <a:off x="3160400" y="3336588"/>
            <a:ext cx="3369734" cy="482600"/>
            <a:chOff x="3190337" y="3742038"/>
            <a:chExt cx="3369734" cy="482600"/>
          </a:xfrm>
        </p:grpSpPr>
        <p:sp>
          <p:nvSpPr>
            <p:cNvPr id="9" name="矩形 8"/>
            <p:cNvSpPr/>
            <p:nvPr/>
          </p:nvSpPr>
          <p:spPr>
            <a:xfrm>
              <a:off x="3190337" y="3742038"/>
              <a:ext cx="3369734"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mn-ea"/>
              </a:endParaRPr>
            </a:p>
          </p:txBody>
        </p:sp>
        <p:sp>
          <p:nvSpPr>
            <p:cNvPr id="10" name="文本框 70"/>
            <p:cNvSpPr txBox="1"/>
            <p:nvPr/>
          </p:nvSpPr>
          <p:spPr>
            <a:xfrm>
              <a:off x="4587860" y="3815951"/>
              <a:ext cx="574687" cy="375682"/>
            </a:xfrm>
            <a:prstGeom prst="rect">
              <a:avLst/>
            </a:prstGeom>
            <a:noFill/>
          </p:spPr>
          <p:txBody>
            <a:bodyPr wrap="square" rtlCol="0">
              <a:spAutoFit/>
            </a:bodyPr>
            <a:lstStyle/>
            <a:p>
              <a:r>
                <a:rPr lang="en-US" altLang="zh-CN" b="1" dirty="0">
                  <a:solidFill>
                    <a:schemeClr val="bg1"/>
                  </a:solidFill>
                  <a:latin typeface="+mn-ea"/>
                </a:rPr>
                <a:t>02</a:t>
              </a:r>
              <a:endParaRPr lang="zh-CN" altLang="en-US" b="1" dirty="0">
                <a:solidFill>
                  <a:schemeClr val="bg1"/>
                </a:solidFill>
                <a:latin typeface="+mn-ea"/>
              </a:endParaRPr>
            </a:p>
          </p:txBody>
        </p:sp>
      </p:grpSp>
      <p:grpSp>
        <p:nvGrpSpPr>
          <p:cNvPr id="11" name="组合 10"/>
          <p:cNvGrpSpPr/>
          <p:nvPr/>
        </p:nvGrpSpPr>
        <p:grpSpPr>
          <a:xfrm>
            <a:off x="6530134" y="3336588"/>
            <a:ext cx="2429933" cy="482600"/>
            <a:chOff x="6560071" y="3742038"/>
            <a:chExt cx="2429933" cy="482600"/>
          </a:xfrm>
        </p:grpSpPr>
        <p:sp>
          <p:nvSpPr>
            <p:cNvPr id="12" name="矩形 11"/>
            <p:cNvSpPr/>
            <p:nvPr/>
          </p:nvSpPr>
          <p:spPr>
            <a:xfrm>
              <a:off x="6560071"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mn-ea"/>
              </a:endParaRPr>
            </a:p>
          </p:txBody>
        </p:sp>
        <p:sp>
          <p:nvSpPr>
            <p:cNvPr id="13" name="文本框 73"/>
            <p:cNvSpPr txBox="1"/>
            <p:nvPr/>
          </p:nvSpPr>
          <p:spPr>
            <a:xfrm>
              <a:off x="7660202" y="3815951"/>
              <a:ext cx="574687" cy="375682"/>
            </a:xfrm>
            <a:prstGeom prst="rect">
              <a:avLst/>
            </a:prstGeom>
            <a:noFill/>
          </p:spPr>
          <p:txBody>
            <a:bodyPr wrap="square" rtlCol="0">
              <a:spAutoFit/>
            </a:bodyPr>
            <a:lstStyle/>
            <a:p>
              <a:r>
                <a:rPr lang="en-US" altLang="zh-CN" b="1" dirty="0">
                  <a:solidFill>
                    <a:schemeClr val="bg1"/>
                  </a:solidFill>
                  <a:latin typeface="+mn-ea"/>
                </a:rPr>
                <a:t>03</a:t>
              </a:r>
              <a:endParaRPr lang="zh-CN" altLang="en-US" b="1" dirty="0">
                <a:solidFill>
                  <a:schemeClr val="bg1"/>
                </a:solidFill>
                <a:latin typeface="+mn-ea"/>
              </a:endParaRPr>
            </a:p>
          </p:txBody>
        </p:sp>
      </p:grpSp>
      <p:sp>
        <p:nvSpPr>
          <p:cNvPr id="16" name="文本框 76"/>
          <p:cNvSpPr txBox="1"/>
          <p:nvPr/>
        </p:nvSpPr>
        <p:spPr>
          <a:xfrm>
            <a:off x="10070465" y="3390265"/>
            <a:ext cx="574675" cy="368300"/>
          </a:xfrm>
          <a:prstGeom prst="rect">
            <a:avLst/>
          </a:prstGeom>
          <a:noFill/>
        </p:spPr>
        <p:txBody>
          <a:bodyPr wrap="square" rtlCol="0">
            <a:spAutoFit/>
          </a:bodyPr>
          <a:lstStyle/>
          <a:p>
            <a:r>
              <a:rPr lang="en-US" altLang="zh-CN" b="1" dirty="0">
                <a:solidFill>
                  <a:schemeClr val="bg1"/>
                </a:solidFill>
                <a:latin typeface="+mn-ea"/>
              </a:rPr>
              <a:t>0</a:t>
            </a:r>
            <a:endParaRPr lang="zh-CN" altLang="en-US" b="1" dirty="0">
              <a:solidFill>
                <a:schemeClr val="bg1"/>
              </a:solidFill>
              <a:latin typeface="+mn-ea"/>
            </a:endParaRPr>
          </a:p>
        </p:txBody>
      </p:sp>
      <p:sp>
        <p:nvSpPr>
          <p:cNvPr id="17" name="TextBox 119"/>
          <p:cNvSpPr txBox="1"/>
          <p:nvPr/>
        </p:nvSpPr>
        <p:spPr>
          <a:xfrm>
            <a:off x="853985" y="4252472"/>
            <a:ext cx="2468921" cy="460375"/>
          </a:xfrm>
          <a:prstGeom prst="rect">
            <a:avLst/>
          </a:prstGeom>
          <a:noFill/>
        </p:spPr>
        <p:txBody>
          <a:bodyPr wrap="square" rtlCol="0">
            <a:spAutoFit/>
          </a:bodyPr>
          <a:lstStyle/>
          <a:p>
            <a:r>
              <a:rPr lang="en-US" altLang="zh-CN" sz="2400" b="1" dirty="0">
                <a:latin typeface="+mn-ea"/>
                <a:cs typeface="+mn-ea"/>
                <a:sym typeface="+mn-lt"/>
              </a:rPr>
              <a:t>Facebook</a:t>
            </a:r>
            <a:endParaRPr lang="en-US" altLang="zh-CN" sz="2400" b="1" dirty="0">
              <a:latin typeface="+mn-ea"/>
              <a:cs typeface="+mn-ea"/>
              <a:sym typeface="+mn-lt"/>
            </a:endParaRPr>
          </a:p>
        </p:txBody>
      </p:sp>
      <p:sp>
        <p:nvSpPr>
          <p:cNvPr id="18" name="Rectangle 120"/>
          <p:cNvSpPr/>
          <p:nvPr/>
        </p:nvSpPr>
        <p:spPr>
          <a:xfrm>
            <a:off x="854075" y="4777740"/>
            <a:ext cx="4708525" cy="922020"/>
          </a:xfrm>
          <a:prstGeom prst="rect">
            <a:avLst/>
          </a:prstGeom>
        </p:spPr>
        <p:txBody>
          <a:bodyPr wrap="square">
            <a:spAutoFit/>
          </a:bodyPr>
          <a:lstStyle/>
          <a:p>
            <a:r>
              <a:rPr lang="en-US" altLang="zh-CN" dirty="0">
                <a:solidFill>
                  <a:schemeClr val="tx1"/>
                </a:solidFill>
                <a:latin typeface="+mn-ea"/>
              </a:rPr>
              <a:t>Facebook知识图谱描述了用户的社交数据，还描述了他们感兴趣的实体，包括名人、地点、电影、音乐.</a:t>
            </a:r>
            <a:endParaRPr lang="en-US" altLang="zh-CN" dirty="0">
              <a:solidFill>
                <a:schemeClr val="tx1"/>
              </a:solidFill>
              <a:latin typeface="+mn-ea"/>
            </a:endParaRPr>
          </a:p>
        </p:txBody>
      </p:sp>
      <p:cxnSp>
        <p:nvCxnSpPr>
          <p:cNvPr id="19" name="直接连接符 18"/>
          <p:cNvCxnSpPr/>
          <p:nvPr/>
        </p:nvCxnSpPr>
        <p:spPr>
          <a:xfrm>
            <a:off x="3175217" y="174133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19"/>
          <p:cNvSpPr txBox="1"/>
          <p:nvPr/>
        </p:nvSpPr>
        <p:spPr>
          <a:xfrm>
            <a:off x="3175218" y="1516305"/>
            <a:ext cx="2468921" cy="460375"/>
          </a:xfrm>
          <a:prstGeom prst="rect">
            <a:avLst/>
          </a:prstGeom>
          <a:noFill/>
        </p:spPr>
        <p:txBody>
          <a:bodyPr wrap="square" rtlCol="0">
            <a:spAutoFit/>
          </a:bodyPr>
          <a:lstStyle/>
          <a:p>
            <a:r>
              <a:rPr lang="zh-CN" altLang="en-US" sz="2400" b="1" dirty="0">
                <a:latin typeface="+mn-ea"/>
                <a:cs typeface="+mn-ea"/>
                <a:sym typeface="+mn-lt"/>
              </a:rPr>
              <a:t>LinkedIn</a:t>
            </a:r>
            <a:endParaRPr lang="zh-CN" altLang="en-US" sz="2400" b="1" dirty="0">
              <a:latin typeface="+mn-ea"/>
              <a:cs typeface="+mn-ea"/>
              <a:sym typeface="+mn-lt"/>
            </a:endParaRPr>
          </a:p>
        </p:txBody>
      </p:sp>
      <p:sp>
        <p:nvSpPr>
          <p:cNvPr id="21" name="Rectangle 120"/>
          <p:cNvSpPr/>
          <p:nvPr/>
        </p:nvSpPr>
        <p:spPr>
          <a:xfrm>
            <a:off x="3175000" y="1976755"/>
            <a:ext cx="5480685" cy="1198880"/>
          </a:xfrm>
          <a:prstGeom prst="rect">
            <a:avLst/>
          </a:prstGeom>
        </p:spPr>
        <p:txBody>
          <a:bodyPr wrap="square">
            <a:spAutoFit/>
          </a:bodyPr>
          <a:lstStyle/>
          <a:p>
            <a:r>
              <a:rPr lang="en-US" altLang="zh-CN" sz="1800" dirty="0">
                <a:latin typeface="+mn-ea"/>
              </a:rPr>
              <a:t>包含用户、工作、技能、公司、地点、学校等，并在其上定义了一个分类模式。知识图谱用于提供重要概念的多语言翻译，改进目标广告，为求职和人员搜索提供高级功能，同样地提供匹配工作的推荐</a:t>
            </a:r>
            <a:r>
              <a:rPr lang="zh-CN" altLang="en-US" sz="1800" dirty="0">
                <a:latin typeface="+mn-ea"/>
              </a:rPr>
              <a:t>。</a:t>
            </a:r>
            <a:endParaRPr lang="zh-CN" altLang="en-US" sz="1800" dirty="0">
              <a:latin typeface="+mn-ea"/>
            </a:endParaRPr>
          </a:p>
        </p:txBody>
      </p:sp>
      <p:cxnSp>
        <p:nvCxnSpPr>
          <p:cNvPr id="22" name="直接连接符 21"/>
          <p:cNvCxnSpPr/>
          <p:nvPr/>
        </p:nvCxnSpPr>
        <p:spPr>
          <a:xfrm>
            <a:off x="6591517" y="413665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TextBox 119"/>
          <p:cNvSpPr txBox="1"/>
          <p:nvPr/>
        </p:nvSpPr>
        <p:spPr>
          <a:xfrm>
            <a:off x="6715035" y="4252571"/>
            <a:ext cx="2468921" cy="460375"/>
          </a:xfrm>
          <a:prstGeom prst="rect">
            <a:avLst/>
          </a:prstGeom>
          <a:noFill/>
        </p:spPr>
        <p:txBody>
          <a:bodyPr wrap="square" rtlCol="0">
            <a:spAutoFit/>
          </a:bodyPr>
          <a:lstStyle/>
          <a:p>
            <a:r>
              <a:rPr lang="zh-CN" altLang="en-US" sz="2400" b="1" dirty="0">
                <a:latin typeface="+mn-ea"/>
                <a:cs typeface="+mn-ea"/>
                <a:sym typeface="+mn-lt"/>
              </a:rPr>
              <a:t>Pinterest</a:t>
            </a:r>
            <a:endParaRPr lang="zh-CN" altLang="en-US" sz="2400" b="1" dirty="0">
              <a:latin typeface="+mn-ea"/>
              <a:cs typeface="+mn-ea"/>
              <a:sym typeface="+mn-lt"/>
            </a:endParaRPr>
          </a:p>
        </p:txBody>
      </p:sp>
      <p:sp>
        <p:nvSpPr>
          <p:cNvPr id="24" name="Rectangle 120"/>
          <p:cNvSpPr/>
          <p:nvPr/>
        </p:nvSpPr>
        <p:spPr>
          <a:xfrm>
            <a:off x="6715125" y="4773295"/>
            <a:ext cx="4557395" cy="1198880"/>
          </a:xfrm>
          <a:prstGeom prst="rect">
            <a:avLst/>
          </a:prstGeom>
        </p:spPr>
        <p:txBody>
          <a:bodyPr wrap="square">
            <a:spAutoFit/>
          </a:bodyPr>
          <a:lstStyle/>
          <a:p>
            <a:r>
              <a:rPr lang="en-US" altLang="zh-CN" sz="1800" dirty="0">
                <a:latin typeface="+mn-ea"/>
              </a:rPr>
              <a:t>描述了用户和他们的兴趣，后者被组织成一个分类。知识图的主要用例是帮助用户更容易找到他们感兴趣的内容，以及通过有针对性的广告提高收入。</a:t>
            </a:r>
            <a:endParaRPr lang="en-US" altLang="zh-CN" sz="1800" dirty="0">
              <a:latin typeface="+mn-ea"/>
            </a:endParaRPr>
          </a:p>
        </p:txBody>
      </p:sp>
      <p:sp>
        <p:nvSpPr>
          <p:cNvPr id="2" name="文本框 1"/>
          <p:cNvSpPr txBox="1"/>
          <p:nvPr/>
        </p:nvSpPr>
        <p:spPr>
          <a:xfrm>
            <a:off x="742315" y="702310"/>
            <a:ext cx="1980565" cy="583565"/>
          </a:xfrm>
          <a:prstGeom prst="rect">
            <a:avLst/>
          </a:prstGeom>
          <a:noFill/>
        </p:spPr>
        <p:txBody>
          <a:bodyPr wrap="square" rtlCol="0">
            <a:spAutoFit/>
          </a:bodyPr>
          <a:p>
            <a:pPr algn="dist"/>
            <a:r>
              <a:rPr lang="zh-CN" altLang="en-US" sz="3200" b="1" dirty="0">
                <a:cs typeface="+mn-ea"/>
                <a:sym typeface="+mn-lt"/>
              </a:rPr>
              <a:t>社交网络</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randombar(horizontal)">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4"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1224280" y="1623695"/>
            <a:ext cx="9917430" cy="607695"/>
          </a:xfrm>
          <a:prstGeom prst="rect">
            <a:avLst/>
          </a:prstGeom>
        </p:spPr>
        <p:txBody>
          <a:bodyPr wrap="square">
            <a:spAutoFit/>
          </a:bodyPr>
          <a:p>
            <a:pPr algn="l">
              <a:lnSpc>
                <a:spcPct val="140000"/>
              </a:lnSpc>
            </a:pPr>
            <a:r>
              <a:rPr sz="2400" dirty="0">
                <a:cs typeface="+mn-ea"/>
                <a:sym typeface="+mn-lt"/>
              </a:rPr>
              <a:t>领英知识图谱为提升数据价值所采用的三大策略</a:t>
            </a:r>
            <a:r>
              <a:rPr lang="zh-CN" sz="2400" dirty="0">
                <a:cs typeface="+mn-ea"/>
                <a:sym typeface="+mn-lt"/>
              </a:rPr>
              <a:t>：</a:t>
            </a:r>
            <a:endParaRPr lang="zh-CN" sz="2400" dirty="0">
              <a:cs typeface="+mn-ea"/>
              <a:sym typeface="+mn-lt"/>
            </a:endParaRPr>
          </a:p>
        </p:txBody>
      </p:sp>
      <p:sp>
        <p:nvSpPr>
          <p:cNvPr id="2" name="矩形 1"/>
          <p:cNvSpPr/>
          <p:nvPr/>
        </p:nvSpPr>
        <p:spPr>
          <a:xfrm>
            <a:off x="1417955" y="3090545"/>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2</a:t>
            </a:r>
            <a:r>
              <a:rPr lang="zh-CN" altLang="en-US" sz="2000" dirty="0">
                <a:cs typeface="+mn-ea"/>
                <a:sym typeface="+mn-lt"/>
              </a:rPr>
              <a:t>）</a:t>
            </a:r>
            <a:r>
              <a:rPr sz="2000" dirty="0">
                <a:cs typeface="+mn-ea"/>
                <a:sym typeface="+mn-lt"/>
              </a:rPr>
              <a:t>数据分享平台为唯一标准</a:t>
            </a:r>
            <a:endParaRPr sz="2000" dirty="0">
              <a:cs typeface="+mn-ea"/>
              <a:sym typeface="+mn-lt"/>
            </a:endParaRPr>
          </a:p>
        </p:txBody>
      </p:sp>
      <p:sp>
        <p:nvSpPr>
          <p:cNvPr id="5" name="菱形 4"/>
          <p:cNvSpPr/>
          <p:nvPr/>
        </p:nvSpPr>
        <p:spPr>
          <a:xfrm>
            <a:off x="1014730" y="25692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菱形 6"/>
          <p:cNvSpPr/>
          <p:nvPr/>
        </p:nvSpPr>
        <p:spPr>
          <a:xfrm>
            <a:off x="1014730" y="3237865"/>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sp>
        <p:nvSpPr>
          <p:cNvPr id="10" name="矩形 9"/>
          <p:cNvSpPr/>
          <p:nvPr/>
        </p:nvSpPr>
        <p:spPr>
          <a:xfrm>
            <a:off x="1417955" y="2421890"/>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1</a:t>
            </a:r>
            <a:r>
              <a:rPr lang="zh-CN" altLang="en-US" sz="2000" dirty="0">
                <a:cs typeface="+mn-ea"/>
                <a:sym typeface="+mn-lt"/>
              </a:rPr>
              <a:t>）</a:t>
            </a:r>
            <a:r>
              <a:rPr sz="2000" dirty="0">
                <a:cs typeface="+mn-ea"/>
                <a:sym typeface="+mn-lt"/>
              </a:rPr>
              <a:t>基于实例分类的结构化数据</a:t>
            </a:r>
            <a:endParaRPr sz="2000" dirty="0">
              <a:cs typeface="+mn-ea"/>
              <a:sym typeface="+mn-lt"/>
            </a:endParaRPr>
          </a:p>
        </p:txBody>
      </p:sp>
      <p:sp>
        <p:nvSpPr>
          <p:cNvPr id="11" name="矩形 10"/>
          <p:cNvSpPr/>
          <p:nvPr/>
        </p:nvSpPr>
        <p:spPr>
          <a:xfrm>
            <a:off x="1417955" y="3920490"/>
            <a:ext cx="9917430" cy="521970"/>
          </a:xfrm>
          <a:prstGeom prst="rect">
            <a:avLst/>
          </a:prstGeom>
        </p:spPr>
        <p:txBody>
          <a:bodyPr wrap="square">
            <a:spAutoFit/>
          </a:bodyPr>
          <a:p>
            <a:pPr algn="l">
              <a:lnSpc>
                <a:spcPct val="140000"/>
              </a:lnSpc>
            </a:pPr>
            <a:r>
              <a:rPr lang="zh-CN" sz="2000" dirty="0">
                <a:cs typeface="+mn-ea"/>
                <a:sym typeface="+mn-lt"/>
              </a:rPr>
              <a:t>（</a:t>
            </a:r>
            <a:r>
              <a:rPr lang="en-US" altLang="zh-CN" sz="2000" dirty="0">
                <a:cs typeface="+mn-ea"/>
                <a:sym typeface="+mn-lt"/>
              </a:rPr>
              <a:t>3</a:t>
            </a:r>
            <a:r>
              <a:rPr lang="zh-CN" altLang="en-US" sz="2000" dirty="0">
                <a:cs typeface="+mn-ea"/>
                <a:sym typeface="+mn-lt"/>
              </a:rPr>
              <a:t>）</a:t>
            </a:r>
            <a:r>
              <a:rPr sz="2000" dirty="0">
                <a:cs typeface="+mn-ea"/>
                <a:sym typeface="+mn-lt"/>
              </a:rPr>
              <a:t>为会员带来价值</a:t>
            </a:r>
            <a:endParaRPr sz="2000" dirty="0">
              <a:cs typeface="+mn-ea"/>
              <a:sym typeface="+mn-lt"/>
            </a:endParaRPr>
          </a:p>
        </p:txBody>
      </p:sp>
      <p:sp>
        <p:nvSpPr>
          <p:cNvPr id="12" name="菱形 11"/>
          <p:cNvSpPr/>
          <p:nvPr/>
        </p:nvSpPr>
        <p:spPr>
          <a:xfrm>
            <a:off x="1014730" y="4067810"/>
            <a:ext cx="209550" cy="227330"/>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1</a:t>
            </a:r>
            <a:r>
              <a:rPr lang="zh-CN" altLang="en-US" sz="2400" dirty="0">
                <a:cs typeface="+mn-ea"/>
                <a:sym typeface="+mn-lt"/>
              </a:rPr>
              <a:t>）</a:t>
            </a:r>
            <a:r>
              <a:rPr sz="2400" dirty="0">
                <a:cs typeface="+mn-ea"/>
                <a:sym typeface="+mn-lt"/>
              </a:rPr>
              <a:t>基于实例分类的结构化数据</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5509895" cy="3969385"/>
          </a:xfrm>
          <a:prstGeom prst="rect">
            <a:avLst/>
          </a:prstGeom>
        </p:spPr>
        <p:txBody>
          <a:bodyPr wrap="square">
            <a:spAutoFit/>
          </a:bodyPr>
          <a:p>
            <a:pPr algn="l">
              <a:lnSpc>
                <a:spcPct val="140000"/>
              </a:lnSpc>
            </a:pPr>
            <a:r>
              <a:rPr lang="en-US" sz="2000" dirty="0">
                <a:cs typeface="+mn-ea"/>
                <a:sym typeface="+mn-lt"/>
              </a:rPr>
              <a:t>    </a:t>
            </a:r>
            <a:r>
              <a:rPr sz="2000" dirty="0">
                <a:cs typeface="+mn-ea"/>
                <a:sym typeface="+mn-lt"/>
              </a:rPr>
              <a:t>领英的数据是半结构化的。</a:t>
            </a:r>
            <a:endParaRPr sz="2000" dirty="0">
              <a:cs typeface="+mn-ea"/>
              <a:sym typeface="+mn-lt"/>
            </a:endParaRPr>
          </a:p>
          <a:p>
            <a:pPr algn="l">
              <a:lnSpc>
                <a:spcPct val="140000"/>
              </a:lnSpc>
            </a:pPr>
            <a:r>
              <a:rPr sz="2000" dirty="0">
                <a:cs typeface="+mn-ea"/>
                <a:sym typeface="+mn-lt"/>
              </a:rPr>
              <a:t>    它包括结构化的部分（包括头像，姓名，职位，所属组织）以及像个人介绍这种自由的文字形式的非结构化的部分。</a:t>
            </a:r>
            <a:endParaRPr sz="2000" dirty="0">
              <a:cs typeface="+mn-ea"/>
              <a:sym typeface="+mn-lt"/>
            </a:endParaRPr>
          </a:p>
          <a:p>
            <a:pPr algn="l">
              <a:lnSpc>
                <a:spcPct val="140000"/>
              </a:lnSpc>
            </a:pPr>
            <a:r>
              <a:rPr sz="2000" dirty="0">
                <a:cs typeface="+mn-ea"/>
                <a:sym typeface="+mn-lt"/>
              </a:rPr>
              <a:t>    通过机器学习的技术从个人介绍中提取技能，工作经历以及其他相关组织等信息后，所有的结构化数据和由机器学习技术提取出的部分会被映射到标准化的实例中，使得这位领英会员可以被一组实例来表示。</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3" name="图片 2"/>
          <p:cNvPicPr>
            <a:picLocks noChangeAspect="1"/>
          </p:cNvPicPr>
          <p:nvPr/>
        </p:nvPicPr>
        <p:blipFill>
          <a:blip r:embed="rId1"/>
          <a:stretch>
            <a:fillRect/>
          </a:stretch>
        </p:blipFill>
        <p:spPr>
          <a:xfrm>
            <a:off x="6875145" y="2231390"/>
            <a:ext cx="4568825"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22527" y="1090719"/>
            <a:ext cx="4323425" cy="645160"/>
          </a:xfrm>
          <a:prstGeom prst="rect">
            <a:avLst/>
          </a:prstGeom>
          <a:noFill/>
        </p:spPr>
        <p:txBody>
          <a:bodyPr wrap="square" rtlCol="0">
            <a:spAutoFit/>
          </a:bodyPr>
          <a:lstStyle/>
          <a:p>
            <a:pPr algn="ctr"/>
            <a:r>
              <a:rPr lang="en-US" altLang="zh-CN" sz="3600" dirty="0">
                <a:cs typeface="+mn-ea"/>
                <a:sym typeface="+mn-lt"/>
              </a:rPr>
              <a:t>DBpedia</a:t>
            </a:r>
            <a:endParaRPr lang="zh-CN" altLang="en-US" sz="3600" dirty="0">
              <a:cs typeface="+mn-ea"/>
              <a:sym typeface="+mn-lt"/>
            </a:endParaRPr>
          </a:p>
        </p:txBody>
      </p:sp>
      <p:sp>
        <p:nvSpPr>
          <p:cNvPr id="8" name="矩形 7"/>
          <p:cNvSpPr/>
          <p:nvPr/>
        </p:nvSpPr>
        <p:spPr>
          <a:xfrm>
            <a:off x="1435100" y="1736090"/>
            <a:ext cx="9594215" cy="953135"/>
          </a:xfrm>
          <a:prstGeom prst="rect">
            <a:avLst/>
          </a:prstGeom>
        </p:spPr>
        <p:txBody>
          <a:bodyPr wrap="square">
            <a:spAutoFit/>
          </a:bodyPr>
          <a:p>
            <a:pPr algn="l">
              <a:lnSpc>
                <a:spcPct val="140000"/>
              </a:lnSpc>
            </a:pPr>
            <a:r>
              <a:rPr lang="zh-CN" sz="2000" dirty="0">
                <a:cs typeface="+mn-ea"/>
                <a:sym typeface="+mn-lt"/>
              </a:rPr>
              <a:t>为了满足不同的应用程序需求，DBpedia实体分为四个分类模式，四种不同的类别层次结构: </a:t>
            </a:r>
            <a:endParaRPr lang="zh-CN" sz="2000" dirty="0">
              <a:cs typeface="+mn-ea"/>
              <a:sym typeface="+mn-lt"/>
            </a:endParaRPr>
          </a:p>
        </p:txBody>
      </p:sp>
      <p:grpSp>
        <p:nvGrpSpPr>
          <p:cNvPr id="20" name="组合 19"/>
          <p:cNvGrpSpPr/>
          <p:nvPr/>
        </p:nvGrpSpPr>
        <p:grpSpPr>
          <a:xfrm>
            <a:off x="2341880" y="2797810"/>
            <a:ext cx="4053205" cy="2087245"/>
            <a:chOff x="3752" y="4838"/>
            <a:chExt cx="6383" cy="3287"/>
          </a:xfrm>
        </p:grpSpPr>
        <p:sp>
          <p:nvSpPr>
            <p:cNvPr id="16" name="文本框 15"/>
            <p:cNvSpPr txBox="1"/>
            <p:nvPr/>
          </p:nvSpPr>
          <p:spPr>
            <a:xfrm>
              <a:off x="4723" y="4838"/>
              <a:ext cx="5413" cy="628"/>
            </a:xfrm>
            <a:prstGeom prst="rect">
              <a:avLst/>
            </a:prstGeom>
            <a:noFill/>
          </p:spPr>
          <p:txBody>
            <a:bodyPr wrap="square" rtlCol="0">
              <a:spAutoFit/>
            </a:bodyPr>
            <a:p>
              <a:pPr algn="l"/>
              <a:r>
                <a:rPr lang="zh-CN" altLang="en-US" sz="2000" b="1" dirty="0">
                  <a:cs typeface="+mn-ea"/>
                  <a:sym typeface="+mn-lt"/>
                </a:rPr>
                <a:t>Wikipedia Categories</a:t>
              </a:r>
              <a:endParaRPr lang="zh-CN" altLang="en-US" sz="2000" b="1" dirty="0">
                <a:cs typeface="+mn-ea"/>
                <a:sym typeface="+mn-lt"/>
              </a:endParaRPr>
            </a:p>
          </p:txBody>
        </p:sp>
        <p:sp>
          <p:nvSpPr>
            <p:cNvPr id="3" name="菱形 2"/>
            <p:cNvSpPr/>
            <p:nvPr/>
          </p:nvSpPr>
          <p:spPr>
            <a:xfrm>
              <a:off x="3752" y="4957"/>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723" y="5835"/>
              <a:ext cx="1703" cy="628"/>
            </a:xfrm>
            <a:prstGeom prst="rect">
              <a:avLst/>
            </a:prstGeom>
            <a:noFill/>
          </p:spPr>
          <p:txBody>
            <a:bodyPr wrap="square" rtlCol="0">
              <a:spAutoFit/>
            </a:bodyPr>
            <a:p>
              <a:pPr algn="dist"/>
              <a:r>
                <a:rPr lang="zh-CN" altLang="en-US" sz="2000" b="1" dirty="0">
                  <a:cs typeface="+mn-ea"/>
                  <a:sym typeface="+mn-lt"/>
                </a:rPr>
                <a:t>YAGO</a:t>
              </a:r>
              <a:endParaRPr lang="zh-CN" altLang="en-US" sz="2000" b="1" dirty="0">
                <a:cs typeface="+mn-ea"/>
                <a:sym typeface="+mn-lt"/>
              </a:endParaRPr>
            </a:p>
          </p:txBody>
        </p:sp>
        <p:sp>
          <p:nvSpPr>
            <p:cNvPr id="9" name="文本框 8"/>
            <p:cNvSpPr txBox="1"/>
            <p:nvPr/>
          </p:nvSpPr>
          <p:spPr>
            <a:xfrm>
              <a:off x="4723" y="6690"/>
              <a:ext cx="2082" cy="628"/>
            </a:xfrm>
            <a:prstGeom prst="rect">
              <a:avLst/>
            </a:prstGeom>
            <a:noFill/>
          </p:spPr>
          <p:txBody>
            <a:bodyPr wrap="square" rtlCol="0">
              <a:spAutoFit/>
            </a:bodyPr>
            <a:p>
              <a:pPr algn="dist"/>
              <a:r>
                <a:rPr lang="zh-CN" altLang="en-US" sz="2000" b="1" dirty="0">
                  <a:cs typeface="+mn-ea"/>
                  <a:sym typeface="+mn-lt"/>
                </a:rPr>
                <a:t>UMBEL</a:t>
              </a:r>
              <a:endParaRPr lang="zh-CN" altLang="en-US" sz="2000" b="1" dirty="0">
                <a:cs typeface="+mn-ea"/>
                <a:sym typeface="+mn-lt"/>
              </a:endParaRPr>
            </a:p>
          </p:txBody>
        </p:sp>
        <p:sp>
          <p:nvSpPr>
            <p:cNvPr id="10" name="菱形 9"/>
            <p:cNvSpPr/>
            <p:nvPr/>
          </p:nvSpPr>
          <p:spPr>
            <a:xfrm>
              <a:off x="3752" y="5922"/>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菱形 10"/>
            <p:cNvSpPr/>
            <p:nvPr/>
          </p:nvSpPr>
          <p:spPr>
            <a:xfrm>
              <a:off x="3752" y="6777"/>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723" y="7497"/>
              <a:ext cx="4131" cy="628"/>
            </a:xfrm>
            <a:prstGeom prst="rect">
              <a:avLst/>
            </a:prstGeom>
            <a:noFill/>
          </p:spPr>
          <p:txBody>
            <a:bodyPr wrap="square" rtlCol="0">
              <a:spAutoFit/>
            </a:bodyPr>
            <a:p>
              <a:pPr algn="l"/>
              <a:r>
                <a:rPr lang="zh-CN" altLang="en-US" sz="2000" b="1" dirty="0">
                  <a:cs typeface="+mn-ea"/>
                  <a:sym typeface="+mn-lt"/>
                </a:rPr>
                <a:t>DBpedia ontology</a:t>
              </a:r>
              <a:endParaRPr lang="zh-CN" altLang="en-US" sz="2000" b="1" dirty="0">
                <a:cs typeface="+mn-ea"/>
                <a:sym typeface="+mn-lt"/>
              </a:endParaRPr>
            </a:p>
          </p:txBody>
        </p:sp>
        <p:sp>
          <p:nvSpPr>
            <p:cNvPr id="19" name="菱形 18"/>
            <p:cNvSpPr/>
            <p:nvPr/>
          </p:nvSpPr>
          <p:spPr>
            <a:xfrm>
              <a:off x="3752" y="7632"/>
              <a:ext cx="330" cy="358"/>
            </a:xfrm>
            <a:prstGeom prst="diamond">
              <a:avLst/>
            </a:prstGeom>
            <a:solidFill>
              <a:srgbClr val="18826E"/>
            </a:solidFill>
            <a:ln>
              <a:solidFill>
                <a:srgbClr val="2DB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5514"/>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领英知识图谱为提升数据价值所采用的三大策略</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2</a:t>
            </a:r>
            <a:r>
              <a:rPr lang="zh-CN" altLang="en-US" sz="2400" dirty="0">
                <a:cs typeface="+mn-ea"/>
                <a:sym typeface="+mn-lt"/>
              </a:rPr>
              <a:t>）</a:t>
            </a:r>
            <a:r>
              <a:rPr sz="2400" dirty="0">
                <a:cs typeface="+mn-ea"/>
                <a:sym typeface="+mn-lt"/>
              </a:rPr>
              <a:t>数据分享平台为唯一标准</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383665"/>
          </a:xfrm>
          <a:prstGeom prst="rect">
            <a:avLst/>
          </a:prstGeom>
        </p:spPr>
        <p:txBody>
          <a:bodyPr wrap="square">
            <a:spAutoFit/>
          </a:bodyPr>
          <a:p>
            <a:pPr algn="l">
              <a:lnSpc>
                <a:spcPct val="140000"/>
              </a:lnSpc>
            </a:pPr>
            <a:r>
              <a:rPr lang="en-US" sz="2000" dirty="0">
                <a:cs typeface="+mn-ea"/>
                <a:sym typeface="+mn-lt"/>
              </a:rPr>
              <a:t>    </a:t>
            </a:r>
            <a:r>
              <a:rPr sz="2000" dirty="0">
                <a:cs typeface="+mn-ea"/>
                <a:sym typeface="+mn-lt"/>
              </a:rPr>
              <a:t>创建了数据分享平台并以此为唯一的标准来生成知识图谱。广告定位和会员搜索都从同一个平台获取所需的数据。</a:t>
            </a:r>
            <a:r>
              <a:rPr sz="2000" dirty="0">
                <a:cs typeface="+mn-ea"/>
                <a:sym typeface="+mn-lt"/>
              </a:rPr>
              <a:t> </a:t>
            </a:r>
            <a:endParaRPr sz="2000" dirty="0">
              <a:cs typeface="+mn-ea"/>
              <a:sym typeface="+mn-lt"/>
            </a:endParaRPr>
          </a:p>
          <a:p>
            <a:pPr algn="l">
              <a:lnSpc>
                <a:spcPct val="140000"/>
              </a:lnSpc>
            </a:pP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5" name="图片 4"/>
          <p:cNvPicPr>
            <a:picLocks noChangeAspect="1"/>
          </p:cNvPicPr>
          <p:nvPr/>
        </p:nvPicPr>
        <p:blipFill>
          <a:blip r:embed="rId1"/>
          <a:stretch>
            <a:fillRect/>
          </a:stretch>
        </p:blipFill>
        <p:spPr>
          <a:xfrm>
            <a:off x="2898775" y="3663315"/>
            <a:ext cx="6394450" cy="2063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814830"/>
          </a:xfrm>
          <a:prstGeom prst="rect">
            <a:avLst/>
          </a:prstGeom>
        </p:spPr>
        <p:txBody>
          <a:bodyPr wrap="square">
            <a:spAutoFit/>
          </a:bodyPr>
          <a:p>
            <a:pPr algn="l">
              <a:lnSpc>
                <a:spcPct val="140000"/>
              </a:lnSpc>
            </a:pPr>
            <a:r>
              <a:rPr lang="en-US" sz="2000" dirty="0">
                <a:cs typeface="+mn-ea"/>
                <a:sym typeface="+mn-lt"/>
              </a:rPr>
              <a:t>   1</a:t>
            </a:r>
            <a:r>
              <a:rPr lang="zh-CN" altLang="en-US" sz="2000" dirty="0">
                <a:cs typeface="+mn-ea"/>
                <a:sym typeface="+mn-lt"/>
              </a:rPr>
              <a:t>、</a:t>
            </a:r>
            <a:r>
              <a:rPr sz="2000" dirty="0">
                <a:cs typeface="+mn-ea"/>
                <a:sym typeface="+mn-lt"/>
              </a:rPr>
              <a:t>知识图谱不仅导致领英货币化价值的不成比例的分布，它也为会员提供了独特的价值回报。</a:t>
            </a:r>
            <a:endParaRPr sz="2000" dirty="0">
              <a:cs typeface="+mn-ea"/>
              <a:sym typeface="+mn-lt"/>
            </a:endParaRPr>
          </a:p>
          <a:p>
            <a:pPr algn="l">
              <a:lnSpc>
                <a:spcPct val="140000"/>
              </a:lnSpc>
            </a:pPr>
            <a:r>
              <a:rPr sz="2000" dirty="0">
                <a:cs typeface="+mn-ea"/>
                <a:sym typeface="+mn-lt"/>
              </a:rPr>
              <a:t>   举个例子，基于知识图谱提供的信息，领英为会员自动生成了一个个性化的个人介绍，并将此推荐给没有完成填写个人介绍的会员。</a:t>
            </a: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7" name="图片 6"/>
          <p:cNvPicPr>
            <a:picLocks noChangeAspect="1"/>
          </p:cNvPicPr>
          <p:nvPr/>
        </p:nvPicPr>
        <p:blipFill>
          <a:blip r:embed="rId1"/>
          <a:stretch>
            <a:fillRect/>
          </a:stretch>
        </p:blipFill>
        <p:spPr>
          <a:xfrm>
            <a:off x="3575050" y="4291330"/>
            <a:ext cx="429895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7176135" cy="1814830"/>
          </a:xfrm>
          <a:prstGeom prst="rect">
            <a:avLst/>
          </a:prstGeom>
        </p:spPr>
        <p:txBody>
          <a:bodyPr wrap="square">
            <a:spAutoFit/>
          </a:bodyPr>
          <a:p>
            <a:pPr algn="l">
              <a:lnSpc>
                <a:spcPct val="140000"/>
              </a:lnSpc>
            </a:pPr>
            <a:r>
              <a:rPr lang="en-US" sz="2000" dirty="0">
                <a:cs typeface="+mn-ea"/>
                <a:sym typeface="+mn-lt"/>
              </a:rPr>
              <a:t>   2</a:t>
            </a:r>
            <a:r>
              <a:rPr lang="zh-CN" altLang="en-US" sz="2000" dirty="0">
                <a:cs typeface="+mn-ea"/>
                <a:sym typeface="+mn-lt"/>
              </a:rPr>
              <a:t>、</a:t>
            </a:r>
            <a:r>
              <a:rPr sz="2000" dirty="0">
                <a:cs typeface="+mn-ea"/>
                <a:sym typeface="+mn-lt"/>
              </a:rPr>
              <a:t>领英也利用知识图谱来为会员的个人介绍生成推荐的补充条目。</a:t>
            </a:r>
            <a:r>
              <a:rPr lang="zh-CN" sz="2000" dirty="0">
                <a:cs typeface="+mn-ea"/>
                <a:sym typeface="+mn-lt"/>
              </a:rPr>
              <a:t>如：</a:t>
            </a:r>
            <a:r>
              <a:rPr sz="2000" dirty="0">
                <a:cs typeface="+mn-ea"/>
                <a:sym typeface="+mn-lt"/>
              </a:rPr>
              <a:t>“有某种技能的会员比没有这种技能的会员多收到30%的信息”“有某种技能的会员比其他会员高15%的概率取得一个新的职位</a:t>
            </a:r>
            <a:r>
              <a:rPr lang="en-US" sz="2000" dirty="0">
                <a:cs typeface="+mn-ea"/>
                <a:sym typeface="+mn-lt"/>
              </a:rPr>
              <a:t>“</a:t>
            </a:r>
            <a:r>
              <a:rPr lang="zh-CN" altLang="en-US" sz="2000" dirty="0">
                <a:cs typeface="+mn-ea"/>
                <a:sym typeface="+mn-lt"/>
              </a:rPr>
              <a:t>。</a:t>
            </a:r>
            <a:endParaRPr lang="zh-CN" altLang="en-US"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pic>
        <p:nvPicPr>
          <p:cNvPr id="3" name="图片 2"/>
          <p:cNvPicPr>
            <a:picLocks noChangeAspect="1"/>
          </p:cNvPicPr>
          <p:nvPr/>
        </p:nvPicPr>
        <p:blipFill>
          <a:blip r:embed="rId1"/>
          <a:stretch>
            <a:fillRect/>
          </a:stretch>
        </p:blipFill>
        <p:spPr>
          <a:xfrm>
            <a:off x="8470265" y="2063750"/>
            <a:ext cx="3022600" cy="3257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领英也利用知识图谱来为会员的个人介绍生成推荐的补充条目</a:t>
            </a:r>
            <a:endParaRPr lang="zh-CN" altLang="en-US">
              <a:cs typeface="+mn-ea"/>
              <a:sym typeface="+mn-lt"/>
            </a:endParaRPr>
          </a:p>
        </p:txBody>
      </p:sp>
      <p:sp>
        <p:nvSpPr>
          <p:cNvPr id="8" name="矩形 7"/>
          <p:cNvSpPr/>
          <p:nvPr/>
        </p:nvSpPr>
        <p:spPr>
          <a:xfrm>
            <a:off x="902970" y="1623695"/>
            <a:ext cx="9917430" cy="607695"/>
          </a:xfrm>
          <a:prstGeom prst="rect">
            <a:avLst/>
          </a:prstGeom>
        </p:spPr>
        <p:txBody>
          <a:bodyPr wrap="square">
            <a:spAutoFit/>
          </a:bodyPr>
          <a:p>
            <a:pPr algn="l">
              <a:lnSpc>
                <a:spcPct val="140000"/>
              </a:lnSpc>
            </a:pPr>
            <a:r>
              <a:rPr lang="zh-CN" sz="2400" dirty="0">
                <a:cs typeface="+mn-ea"/>
                <a:sym typeface="+mn-lt"/>
              </a:rPr>
              <a:t>（</a:t>
            </a:r>
            <a:r>
              <a:rPr lang="en-US" altLang="zh-CN" sz="2400" dirty="0">
                <a:cs typeface="+mn-ea"/>
                <a:sym typeface="+mn-lt"/>
              </a:rPr>
              <a:t>3</a:t>
            </a:r>
            <a:r>
              <a:rPr lang="zh-CN" altLang="en-US" sz="2400" dirty="0">
                <a:cs typeface="+mn-ea"/>
                <a:sym typeface="+mn-lt"/>
              </a:rPr>
              <a:t>）</a:t>
            </a:r>
            <a:r>
              <a:rPr sz="2400" dirty="0">
                <a:cs typeface="+mn-ea"/>
                <a:sym typeface="+mn-lt"/>
              </a:rPr>
              <a:t>为会员带来价值</a:t>
            </a:r>
            <a:r>
              <a:rPr lang="zh-CN" sz="2400" dirty="0">
                <a:cs typeface="+mn-ea"/>
                <a:sym typeface="+mn-lt"/>
              </a:rPr>
              <a:t>：</a:t>
            </a:r>
            <a:endParaRPr lang="zh-CN" sz="2400" dirty="0">
              <a:cs typeface="+mn-ea"/>
              <a:sym typeface="+mn-lt"/>
            </a:endParaRPr>
          </a:p>
        </p:txBody>
      </p:sp>
      <p:sp>
        <p:nvSpPr>
          <p:cNvPr id="2" name="矩形 1"/>
          <p:cNvSpPr/>
          <p:nvPr/>
        </p:nvSpPr>
        <p:spPr>
          <a:xfrm>
            <a:off x="1016000" y="2353945"/>
            <a:ext cx="10067925" cy="1383665"/>
          </a:xfrm>
          <a:prstGeom prst="rect">
            <a:avLst/>
          </a:prstGeom>
        </p:spPr>
        <p:txBody>
          <a:bodyPr wrap="square">
            <a:spAutoFit/>
          </a:bodyPr>
          <a:p>
            <a:pPr algn="l">
              <a:lnSpc>
                <a:spcPct val="140000"/>
              </a:lnSpc>
            </a:pPr>
            <a:r>
              <a:rPr lang="en-US" sz="2000" dirty="0">
                <a:cs typeface="+mn-ea"/>
                <a:sym typeface="+mn-lt"/>
              </a:rPr>
              <a:t>   3</a:t>
            </a:r>
            <a:r>
              <a:rPr lang="zh-CN" altLang="en-US" sz="2000" dirty="0">
                <a:cs typeface="+mn-ea"/>
                <a:sym typeface="+mn-lt"/>
              </a:rPr>
              <a:t>、</a:t>
            </a:r>
            <a:r>
              <a:rPr sz="2000" dirty="0">
                <a:cs typeface="+mn-ea"/>
                <a:sym typeface="+mn-lt"/>
              </a:rPr>
              <a:t>领英知识图谱通过不断互动并帮助会员补充个人介绍的方式来为会员带来价值。会员的反馈（接受，拒绝，忽略）也进一步巩固了知识图谱的学习过程，进而创建出一个更强大的领英生态系统。</a:t>
            </a:r>
            <a:r>
              <a:rPr sz="2000" dirty="0">
                <a:cs typeface="+mn-ea"/>
                <a:sym typeface="+mn-lt"/>
              </a:rPr>
              <a:t>   </a:t>
            </a:r>
            <a:endParaRPr sz="2000" dirty="0">
              <a:cs typeface="+mn-ea"/>
              <a:sym typeface="+mn-lt"/>
            </a:endParaRPr>
          </a:p>
        </p:txBody>
      </p:sp>
      <p:sp>
        <p:nvSpPr>
          <p:cNvPr id="9" name="文本框 8"/>
          <p:cNvSpPr txBox="1"/>
          <p:nvPr/>
        </p:nvSpPr>
        <p:spPr>
          <a:xfrm>
            <a:off x="742315" y="702310"/>
            <a:ext cx="6056630" cy="583565"/>
          </a:xfrm>
          <a:prstGeom prst="rect">
            <a:avLst/>
          </a:prstGeom>
          <a:noFill/>
        </p:spPr>
        <p:txBody>
          <a:bodyPr wrap="square" rtlCol="0">
            <a:spAutoFit/>
          </a:bodyPr>
          <a:p>
            <a:pPr algn="dist"/>
            <a:r>
              <a:rPr lang="zh-CN" altLang="en-US" sz="3200" b="1" dirty="0">
                <a:cs typeface="+mn-ea"/>
                <a:sym typeface="+mn-lt"/>
              </a:rPr>
              <a:t>LinkedIn Knowledge Graph</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3"/>
          <p:cNvSpPr>
            <a:spLocks noChangeArrowheads="1"/>
          </p:cNvSpPr>
          <p:nvPr/>
        </p:nvSpPr>
        <p:spPr bwMode="auto">
          <a:xfrm>
            <a:off x="711835" y="3554095"/>
            <a:ext cx="2807970" cy="2030095"/>
          </a:xfrm>
          <a:prstGeom prst="rect">
            <a:avLst/>
          </a:prstGeom>
          <a:noFill/>
          <a:ln>
            <a:noFill/>
          </a:ln>
        </p:spPr>
        <p:txBody>
          <a:bodyPr wrap="square">
            <a:spAutoFit/>
          </a:bodyPr>
          <a:lstStyle/>
          <a:p>
            <a:pPr algn="ctr">
              <a:lnSpc>
                <a:spcPct val="100000"/>
              </a:lnSpc>
            </a:pPr>
            <a:r>
              <a:rPr lang="en-US" altLang="zh-CN" dirty="0">
                <a:cs typeface="+mn-ea"/>
                <a:sym typeface="+mn-lt"/>
              </a:rPr>
              <a:t>彭博提出了一种知识图谱，它</a:t>
            </a:r>
            <a:r>
              <a:rPr lang="en-US" altLang="zh-CN" sz="1800" dirty="0">
                <a:cs typeface="+mn-ea"/>
                <a:sym typeface="+mn-lt"/>
              </a:rPr>
              <a:t>为金融数据分析提供了动力，包括基于当前新</a:t>
            </a:r>
            <a:r>
              <a:rPr lang="en-US" altLang="zh-CN" dirty="0">
                <a:cs typeface="+mn-ea"/>
                <a:sym typeface="+mn-lt"/>
              </a:rPr>
              <a:t>闻报道和推文的公司情绪分析，一个问答服务，以及检测可能影响股票价值的新兴事件。</a:t>
            </a:r>
            <a:endParaRPr lang="en-US" altLang="zh-CN" dirty="0">
              <a:cs typeface="+mn-ea"/>
              <a:sym typeface="+mn-lt"/>
            </a:endParaRPr>
          </a:p>
        </p:txBody>
      </p:sp>
      <p:sp>
        <p:nvSpPr>
          <p:cNvPr id="5" name="矩形 23"/>
          <p:cNvSpPr>
            <a:spLocks noChangeArrowheads="1"/>
          </p:cNvSpPr>
          <p:nvPr/>
        </p:nvSpPr>
        <p:spPr bwMode="auto">
          <a:xfrm>
            <a:off x="4034790" y="3554095"/>
            <a:ext cx="3200400" cy="2030095"/>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汤森路透(Refinitiv)也同样宣布了一个知识图谱，该图谱编码了人、组织、股权工具、行业分类、合资企业和联盟、供应链等“金融生态系统”，使用分类图式对这些实体进行组织。</a:t>
            </a:r>
            <a:endParaRPr lang="en-US" altLang="zh-CN" sz="1800" dirty="0">
              <a:cs typeface="+mn-ea"/>
              <a:sym typeface="+mn-lt"/>
            </a:endParaRPr>
          </a:p>
        </p:txBody>
      </p:sp>
      <p:sp>
        <p:nvSpPr>
          <p:cNvPr id="6" name="矩形 23"/>
          <p:cNvSpPr>
            <a:spLocks noChangeArrowheads="1"/>
          </p:cNvSpPr>
          <p:nvPr/>
        </p:nvSpPr>
        <p:spPr bwMode="auto">
          <a:xfrm>
            <a:off x="7560310" y="3554095"/>
            <a:ext cx="3340735" cy="1476375"/>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在学术环境中，意大利银行(Banca d’italia)也对知识图进行了探索，使用基于规则的推理来确定公司不同利益相关者的持股比例。</a:t>
            </a:r>
            <a:endParaRPr lang="en-US" altLang="zh-CN" sz="1800" dirty="0">
              <a:cs typeface="+mn-ea"/>
              <a:sym typeface="+mn-lt"/>
            </a:endParaRPr>
          </a:p>
        </p:txBody>
      </p:sp>
      <p:sp>
        <p:nvSpPr>
          <p:cNvPr id="7" name="椭圆 6"/>
          <p:cNvSpPr/>
          <p:nvPr/>
        </p:nvSpPr>
        <p:spPr>
          <a:xfrm>
            <a:off x="1227466" y="193702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8" name="椭圆 7"/>
          <p:cNvSpPr/>
          <p:nvPr/>
        </p:nvSpPr>
        <p:spPr>
          <a:xfrm>
            <a:off x="4847890"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9" name="椭圆 8"/>
          <p:cNvSpPr/>
          <p:nvPr/>
        </p:nvSpPr>
        <p:spPr>
          <a:xfrm>
            <a:off x="8491745"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521332"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11" name="文本框 10"/>
          <p:cNvSpPr txBox="1"/>
          <p:nvPr/>
        </p:nvSpPr>
        <p:spPr>
          <a:xfrm>
            <a:off x="5141757"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12" name="文本框 11"/>
          <p:cNvSpPr txBox="1"/>
          <p:nvPr/>
        </p:nvSpPr>
        <p:spPr>
          <a:xfrm>
            <a:off x="8785613" y="2328233"/>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227455" y="653415"/>
            <a:ext cx="1223010" cy="926465"/>
          </a:xfrm>
          <a:prstGeom prst="rect">
            <a:avLst/>
          </a:prstGeom>
        </p:spPr>
      </p:pic>
      <p:sp>
        <p:nvSpPr>
          <p:cNvPr id="2" name="文本框 1"/>
          <p:cNvSpPr txBox="1"/>
          <p:nvPr/>
        </p:nvSpPr>
        <p:spPr>
          <a:xfrm>
            <a:off x="2927350" y="953135"/>
            <a:ext cx="1107440" cy="583565"/>
          </a:xfrm>
          <a:prstGeom prst="rect">
            <a:avLst/>
          </a:prstGeom>
          <a:noFill/>
        </p:spPr>
        <p:txBody>
          <a:bodyPr wrap="square" rtlCol="0">
            <a:spAutoFit/>
          </a:bodyPr>
          <a:p>
            <a:pPr algn="dist"/>
            <a:r>
              <a:rPr lang="zh-CN" altLang="en-US" sz="3200" b="1" dirty="0">
                <a:cs typeface="+mn-ea"/>
                <a:sym typeface="+mn-lt"/>
              </a:rPr>
              <a:t>金融</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bldLvl="0" animBg="1"/>
      <p:bldP spid="8" grpId="0" bldLvl="0" animBg="1"/>
      <p:bldP spid="9" grpId="0" bldLvl="0" animBg="1"/>
      <p:bldP spid="10" grpId="0" bldLvl="0" animBg="1"/>
      <p:bldP spid="11" grpId="0" bldLvl="0" animBg="1"/>
      <p:bldP spid="12" grpId="0" bldLvl="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3"/>
          <p:cNvSpPr>
            <a:spLocks noChangeArrowheads="1"/>
          </p:cNvSpPr>
          <p:nvPr/>
        </p:nvSpPr>
        <p:spPr bwMode="auto">
          <a:xfrm>
            <a:off x="711835" y="3554095"/>
            <a:ext cx="2807970" cy="1753235"/>
          </a:xfrm>
          <a:prstGeom prst="rect">
            <a:avLst/>
          </a:prstGeom>
          <a:noFill/>
          <a:ln>
            <a:noFill/>
          </a:ln>
        </p:spPr>
        <p:txBody>
          <a:bodyPr wrap="square">
            <a:spAutoFit/>
          </a:bodyPr>
          <a:lstStyle/>
          <a:p>
            <a:pPr algn="ctr">
              <a:lnSpc>
                <a:spcPct val="100000"/>
              </a:lnSpc>
            </a:pPr>
            <a:r>
              <a:rPr lang="en-US" altLang="zh-CN" dirty="0">
                <a:cs typeface="+mn-ea"/>
                <a:sym typeface="+mn-lt"/>
              </a:rPr>
              <a:t>医疗保健</a:t>
            </a:r>
            <a:endParaRPr lang="en-US" altLang="zh-CN" dirty="0">
              <a:cs typeface="+mn-ea"/>
              <a:sym typeface="+mn-lt"/>
            </a:endParaRPr>
          </a:p>
          <a:p>
            <a:pPr algn="ctr">
              <a:lnSpc>
                <a:spcPct val="100000"/>
              </a:lnSpc>
            </a:pPr>
            <a:r>
              <a:rPr lang="en-US" altLang="zh-CN" dirty="0">
                <a:cs typeface="+mn-ea"/>
                <a:sym typeface="+mn-lt"/>
              </a:rPr>
              <a:t>IBM 正在探索药物发现的用例和从包装说明书中提取信息，而阿斯利康正在使用知识图谱来推进基因组学研究和疾病理解；</a:t>
            </a:r>
            <a:endParaRPr lang="en-US" altLang="zh-CN" dirty="0">
              <a:cs typeface="+mn-ea"/>
              <a:sym typeface="+mn-lt"/>
            </a:endParaRPr>
          </a:p>
        </p:txBody>
      </p:sp>
      <p:sp>
        <p:nvSpPr>
          <p:cNvPr id="5" name="矩形 23"/>
          <p:cNvSpPr>
            <a:spLocks noChangeArrowheads="1"/>
          </p:cNvSpPr>
          <p:nvPr/>
        </p:nvSpPr>
        <p:spPr bwMode="auto">
          <a:xfrm>
            <a:off x="4034790" y="3554095"/>
            <a:ext cx="3200400" cy="922020"/>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运输</a:t>
            </a:r>
            <a:endParaRPr lang="en-US" altLang="zh-CN" sz="1800" dirty="0">
              <a:cs typeface="+mn-ea"/>
              <a:sym typeface="+mn-lt"/>
            </a:endParaRPr>
          </a:p>
          <a:p>
            <a:pPr algn="ctr">
              <a:lnSpc>
                <a:spcPct val="100000"/>
              </a:lnSpc>
              <a:buClrTx/>
              <a:buSzTx/>
              <a:buFontTx/>
            </a:pPr>
            <a:r>
              <a:rPr lang="en-US" altLang="zh-CN" sz="1800" dirty="0">
                <a:cs typeface="+mn-ea"/>
                <a:sym typeface="+mn-lt"/>
              </a:rPr>
              <a:t>博世正在探索用于驾驶自动化的场景和位置的知识图</a:t>
            </a:r>
            <a:r>
              <a:rPr lang="zh-CN" altLang="en-US" sz="1800" dirty="0">
                <a:cs typeface="+mn-ea"/>
                <a:sym typeface="+mn-lt"/>
              </a:rPr>
              <a:t>；</a:t>
            </a:r>
            <a:endParaRPr lang="zh-CN" altLang="en-US" sz="1800" dirty="0">
              <a:cs typeface="+mn-ea"/>
              <a:sym typeface="+mn-lt"/>
            </a:endParaRPr>
          </a:p>
        </p:txBody>
      </p:sp>
      <p:sp>
        <p:nvSpPr>
          <p:cNvPr id="6" name="矩形 23"/>
          <p:cNvSpPr>
            <a:spLocks noChangeArrowheads="1"/>
          </p:cNvSpPr>
          <p:nvPr/>
        </p:nvSpPr>
        <p:spPr bwMode="auto">
          <a:xfrm>
            <a:off x="7560310" y="3554095"/>
            <a:ext cx="3340735" cy="1198880"/>
          </a:xfrm>
          <a:prstGeom prst="rect">
            <a:avLst/>
          </a:prstGeom>
          <a:noFill/>
          <a:ln>
            <a:noFill/>
          </a:ln>
        </p:spPr>
        <p:txBody>
          <a:bodyPr wrap="square">
            <a:spAutoFit/>
          </a:bodyPr>
          <a:lstStyle/>
          <a:p>
            <a:pPr algn="ctr">
              <a:lnSpc>
                <a:spcPct val="100000"/>
              </a:lnSpc>
              <a:buClrTx/>
              <a:buSzTx/>
              <a:buFontTx/>
            </a:pPr>
            <a:r>
              <a:rPr lang="en-US" altLang="zh-CN" sz="1800" dirty="0">
                <a:cs typeface="+mn-ea"/>
                <a:sym typeface="+mn-lt"/>
              </a:rPr>
              <a:t>石油和天然气</a:t>
            </a:r>
            <a:endParaRPr lang="en-US" altLang="zh-CN" sz="1800" dirty="0">
              <a:cs typeface="+mn-ea"/>
              <a:sym typeface="+mn-lt"/>
            </a:endParaRPr>
          </a:p>
          <a:p>
            <a:pPr algn="ctr">
              <a:lnSpc>
                <a:spcPct val="100000"/>
              </a:lnSpc>
              <a:buClrTx/>
              <a:buSzTx/>
              <a:buFontTx/>
            </a:pPr>
            <a:r>
              <a:rPr lang="en-US" altLang="zh-CN" sz="1800" dirty="0">
                <a:cs typeface="+mn-ea"/>
                <a:sym typeface="+mn-lt"/>
              </a:rPr>
              <a:t>其中Maana正在使用知识图来执行数据集成，以减轻油井和钻井的风险；还有更多。</a:t>
            </a:r>
            <a:endParaRPr lang="en-US" altLang="zh-CN" sz="1800" dirty="0">
              <a:cs typeface="+mn-ea"/>
              <a:sym typeface="+mn-lt"/>
            </a:endParaRPr>
          </a:p>
        </p:txBody>
      </p:sp>
      <p:sp>
        <p:nvSpPr>
          <p:cNvPr id="7" name="椭圆 6"/>
          <p:cNvSpPr/>
          <p:nvPr/>
        </p:nvSpPr>
        <p:spPr>
          <a:xfrm>
            <a:off x="1227466" y="193702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8" name="椭圆 7"/>
          <p:cNvSpPr/>
          <p:nvPr/>
        </p:nvSpPr>
        <p:spPr>
          <a:xfrm>
            <a:off x="4847890"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9" name="椭圆 8"/>
          <p:cNvSpPr/>
          <p:nvPr/>
        </p:nvSpPr>
        <p:spPr>
          <a:xfrm>
            <a:off x="8491745" y="194337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521332"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11" name="文本框 10"/>
          <p:cNvSpPr txBox="1"/>
          <p:nvPr/>
        </p:nvSpPr>
        <p:spPr>
          <a:xfrm>
            <a:off x="5141757" y="2328234"/>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12" name="文本框 11"/>
          <p:cNvSpPr txBox="1"/>
          <p:nvPr/>
        </p:nvSpPr>
        <p:spPr>
          <a:xfrm>
            <a:off x="8785613" y="2328233"/>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227455" y="653415"/>
            <a:ext cx="1223010" cy="926465"/>
          </a:xfrm>
          <a:prstGeom prst="rect">
            <a:avLst/>
          </a:prstGeom>
        </p:spPr>
      </p:pic>
      <p:sp>
        <p:nvSpPr>
          <p:cNvPr id="2" name="文本框 1"/>
          <p:cNvSpPr txBox="1"/>
          <p:nvPr/>
        </p:nvSpPr>
        <p:spPr>
          <a:xfrm>
            <a:off x="2927350" y="953135"/>
            <a:ext cx="1859915" cy="583565"/>
          </a:xfrm>
          <a:prstGeom prst="rect">
            <a:avLst/>
          </a:prstGeom>
          <a:noFill/>
        </p:spPr>
        <p:txBody>
          <a:bodyPr wrap="square" rtlCol="0">
            <a:spAutoFit/>
          </a:bodyPr>
          <a:p>
            <a:pPr algn="dist"/>
            <a:r>
              <a:rPr lang="zh-CN" altLang="en-US" sz="3200" b="1" dirty="0">
                <a:cs typeface="+mn-ea"/>
                <a:sym typeface="+mn-lt"/>
              </a:rPr>
              <a:t>其他行业</a:t>
            </a:r>
            <a:endParaRPr lang="zh-CN" altLang="en-US" sz="32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bldLvl="0" animBg="1"/>
      <p:bldP spid="8" grpId="0" bldLvl="0" animBg="1"/>
      <p:bldP spid="9" grpId="0" bldLvl="0" animBg="1"/>
      <p:bldP spid="10" grpId="0" bldLvl="0" animBg="1"/>
      <p:bldP spid="11" grpId="0" bldLvl="0" animBg="1"/>
      <p:bldP spid="12" grpId="0" bldLvl="0" animBg="1"/>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6331"/>
          </a:xfrm>
          <a:prstGeom prst="rect">
            <a:avLst/>
          </a:prstGeom>
          <a:noFill/>
        </p:spPr>
        <p:txBody>
          <a:bodyPr wrap="square" rtlCol="0">
            <a:spAutoFit/>
          </a:bodyPr>
          <a:lstStyle/>
          <a:p>
            <a:pPr algn="dist"/>
            <a:r>
              <a:rPr lang="zh-CN" altLang="en-US" sz="3600" dirty="0">
                <a:cs typeface="+mn-ea"/>
                <a:sym typeface="+mn-lt"/>
              </a:rPr>
              <a:t>谢谢大家</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M_UNIT_PLACING_PICTURE_USER_VIEWPORT" val="{&quot;height&quot;:5491,&quot;width&quot;:5955}"/>
</p:tagLst>
</file>

<file path=ppt/tags/tag2.xml><?xml version="1.0" encoding="utf-8"?>
<p:tagLst xmlns:p="http://schemas.openxmlformats.org/presentationml/2006/main">
  <p:tag name="KSO_WM_UNIT_PLACING_PICTURE_USER_VIEWPORT" val="{&quot;height&quot;:2844,&quot;width&quot;:10044}"/>
</p:tagLst>
</file>

<file path=ppt/tags/tag3.xml><?xml version="1.0" encoding="utf-8"?>
<p:tagLst xmlns:p="http://schemas.openxmlformats.org/presentationml/2006/main">
  <p:tag name="ISPRING_PRESENTATION_TITLE" val="极简手绘风盆栽可爱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wp51g1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15194</Words>
  <Application>WPS 演示</Application>
  <PresentationFormat>自定义</PresentationFormat>
  <Paragraphs>840</Paragraphs>
  <Slides>96</Slides>
  <Notes>15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96</vt:i4>
      </vt:variant>
    </vt:vector>
  </HeadingPairs>
  <TitlesOfParts>
    <vt:vector size="106" baseType="lpstr">
      <vt:lpstr>Arial</vt:lpstr>
      <vt:lpstr>宋体</vt:lpstr>
      <vt:lpstr>Wingdings</vt:lpstr>
      <vt:lpstr>微软雅黑</vt:lpstr>
      <vt:lpstr>Arial Unicode MS</vt:lpstr>
      <vt:lpstr>等线</vt:lpstr>
      <vt:lpstr>Agency FB</vt:lpstr>
      <vt:lpstr>Trebuchet MS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极简手绘风盆栽可爱模板</dc:title>
  <dc:creator>第一PPT</dc:creator>
  <cp:keywords>www.1ppt.com</cp:keywords>
  <dc:description>www.1ppt.com</dc:description>
  <cp:lastModifiedBy>Shimmer</cp:lastModifiedBy>
  <cp:revision>101</cp:revision>
  <dcterms:created xsi:type="dcterms:W3CDTF">2019-11-08T07:50:00Z</dcterms:created>
  <dcterms:modified xsi:type="dcterms:W3CDTF">2022-04-20T10:39:36Z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99B536A2825748D2833736490D7757C9</vt:lpwstr>
  </property>
  <property fmtid="{D5CDD505-2E9C-101B-9397-08002B2CF9AE}" pid="3" name="KSOProductBuildVer">
    <vt:lpwstr>2052-11.1.0.11636</vt:lpwstr>
  </property>
</Properties>
</file>